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sldIdLst>
    <p:sldId id="257" r:id="rId5"/>
    <p:sldId id="258" r:id="rId6"/>
    <p:sldId id="282" r:id="rId7"/>
    <p:sldId id="270" r:id="rId8"/>
    <p:sldId id="260" r:id="rId9"/>
    <p:sldId id="271" r:id="rId10"/>
    <p:sldId id="290" r:id="rId11"/>
    <p:sldId id="286" r:id="rId12"/>
    <p:sldId id="283" r:id="rId13"/>
    <p:sldId id="294" r:id="rId14"/>
    <p:sldId id="295" r:id="rId15"/>
    <p:sldId id="285" r:id="rId16"/>
    <p:sldId id="284" r:id="rId17"/>
    <p:sldId id="289" r:id="rId18"/>
    <p:sldId id="275" r:id="rId19"/>
    <p:sldId id="276" r:id="rId20"/>
    <p:sldId id="279" r:id="rId21"/>
    <p:sldId id="273" r:id="rId22"/>
    <p:sldId id="277" r:id="rId23"/>
    <p:sldId id="280" r:id="rId24"/>
    <p:sldId id="281" r:id="rId25"/>
    <p:sldId id="274" r:id="rId26"/>
    <p:sldId id="29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E6358-20BA-4214-823A-24A73BCC4252}" v="208" dt="2019-01-13T06:00:42.563"/>
    <p1510:client id="{C8BA0DC0-16C8-4108-9683-1A0B06C702F5}" v="158" dt="2019-01-14T01:10:23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89481-B38D-4A3C-845F-5265CAD30DE1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E21FEA41-8AC1-4E96-B006-53758BFB1060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ZA" dirty="0">
              <a:latin typeface="+mn-lt"/>
            </a:rPr>
            <a:t>Define mood of each song</a:t>
          </a:r>
          <a:endParaRPr lang="en-GB" dirty="0"/>
        </a:p>
      </dgm:t>
    </dgm:pt>
    <dgm:pt modelId="{A6E3DDBC-4AFC-4FDA-98D8-9ED4F840F73C}" type="parTrans" cxnId="{FCCE481B-36F9-44C0-9614-05218958E02F}">
      <dgm:prSet/>
      <dgm:spPr/>
      <dgm:t>
        <a:bodyPr/>
        <a:lstStyle/>
        <a:p>
          <a:endParaRPr lang="en-GB"/>
        </a:p>
      </dgm:t>
    </dgm:pt>
    <dgm:pt modelId="{5DA91F4B-9B8F-4CA0-B8D5-7DBD25189F06}" type="sibTrans" cxnId="{FCCE481B-36F9-44C0-9614-05218958E02F}">
      <dgm:prSet/>
      <dgm:spPr/>
      <dgm:t>
        <a:bodyPr/>
        <a:lstStyle/>
        <a:p>
          <a:endParaRPr lang="en-GB"/>
        </a:p>
      </dgm:t>
    </dgm:pt>
    <dgm:pt modelId="{491183C1-C2C1-4931-B5F8-1F7C46F6E999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ZA" dirty="0">
              <a:latin typeface="+mn-lt"/>
            </a:rPr>
            <a:t>Classify song base on its mood</a:t>
          </a:r>
          <a:endParaRPr lang="en-GB" dirty="0"/>
        </a:p>
      </dgm:t>
    </dgm:pt>
    <dgm:pt modelId="{73032182-FF9D-4B2F-918E-01B8D6C5599A}" type="parTrans" cxnId="{CFE10D9D-0576-4CA6-86BC-E66612612C29}">
      <dgm:prSet/>
      <dgm:spPr/>
      <dgm:t>
        <a:bodyPr/>
        <a:lstStyle/>
        <a:p>
          <a:endParaRPr lang="en-GB"/>
        </a:p>
      </dgm:t>
    </dgm:pt>
    <dgm:pt modelId="{F0054AC3-4957-4F79-9284-4FDE77A40021}" type="sibTrans" cxnId="{CFE10D9D-0576-4CA6-86BC-E66612612C29}">
      <dgm:prSet/>
      <dgm:spPr/>
      <dgm:t>
        <a:bodyPr/>
        <a:lstStyle/>
        <a:p>
          <a:endParaRPr lang="en-GB"/>
        </a:p>
      </dgm:t>
    </dgm:pt>
    <dgm:pt modelId="{B4D6922B-F037-4191-A68C-4F6538DE94D3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ZA" dirty="0">
              <a:latin typeface="+mn-lt"/>
            </a:rPr>
            <a:t>Recommendation function base on mood.</a:t>
          </a:r>
          <a:endParaRPr lang="en-GB" dirty="0"/>
        </a:p>
      </dgm:t>
    </dgm:pt>
    <dgm:pt modelId="{B3F6E783-DD99-41F7-88C8-9D2DC2BE6AA9}" type="parTrans" cxnId="{E1B70F84-4102-451E-92F1-9600626E8F7D}">
      <dgm:prSet/>
      <dgm:spPr/>
      <dgm:t>
        <a:bodyPr/>
        <a:lstStyle/>
        <a:p>
          <a:endParaRPr lang="en-GB"/>
        </a:p>
      </dgm:t>
    </dgm:pt>
    <dgm:pt modelId="{68E1CAA8-1D77-49E7-B306-E2363E110968}" type="sibTrans" cxnId="{E1B70F84-4102-451E-92F1-9600626E8F7D}">
      <dgm:prSet/>
      <dgm:spPr/>
      <dgm:t>
        <a:bodyPr/>
        <a:lstStyle/>
        <a:p>
          <a:endParaRPr lang="en-GB"/>
        </a:p>
      </dgm:t>
    </dgm:pt>
    <dgm:pt modelId="{EDE98EDE-1964-4949-938A-9A47DF6A8525}" type="pres">
      <dgm:prSet presAssocID="{94589481-B38D-4A3C-845F-5265CAD30DE1}" presName="Name0" presStyleCnt="0">
        <dgm:presLayoutVars>
          <dgm:dir/>
          <dgm:animLvl val="lvl"/>
          <dgm:resizeHandles val="exact"/>
        </dgm:presLayoutVars>
      </dgm:prSet>
      <dgm:spPr/>
    </dgm:pt>
    <dgm:pt modelId="{B8531279-90F8-49A7-8B07-CA4363C2D367}" type="pres">
      <dgm:prSet presAssocID="{E21FEA41-8AC1-4E96-B006-53758BFB10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4F417BC-92FC-427C-BC5A-EAFAD0CD89C0}" type="pres">
      <dgm:prSet presAssocID="{5DA91F4B-9B8F-4CA0-B8D5-7DBD25189F06}" presName="parTxOnlySpace" presStyleCnt="0"/>
      <dgm:spPr/>
    </dgm:pt>
    <dgm:pt modelId="{CF3F0754-D2D4-41D1-A577-93401419478D}" type="pres">
      <dgm:prSet presAssocID="{491183C1-C2C1-4931-B5F8-1F7C46F6E9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C55C2C0-5A75-417E-843F-08240BC13663}" type="pres">
      <dgm:prSet presAssocID="{F0054AC3-4957-4F79-9284-4FDE77A40021}" presName="parTxOnlySpace" presStyleCnt="0"/>
      <dgm:spPr/>
    </dgm:pt>
    <dgm:pt modelId="{0A91089E-71D8-4018-AD74-EB04A787B48C}" type="pres">
      <dgm:prSet presAssocID="{B4D6922B-F037-4191-A68C-4F6538DE94D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CCE481B-36F9-44C0-9614-05218958E02F}" srcId="{94589481-B38D-4A3C-845F-5265CAD30DE1}" destId="{E21FEA41-8AC1-4E96-B006-53758BFB1060}" srcOrd="0" destOrd="0" parTransId="{A6E3DDBC-4AFC-4FDA-98D8-9ED4F840F73C}" sibTransId="{5DA91F4B-9B8F-4CA0-B8D5-7DBD25189F06}"/>
    <dgm:cxn modelId="{5CB0142F-6CCA-4F6C-8E0F-0912E069BD96}" type="presOf" srcId="{94589481-B38D-4A3C-845F-5265CAD30DE1}" destId="{EDE98EDE-1964-4949-938A-9A47DF6A8525}" srcOrd="0" destOrd="0" presId="urn:microsoft.com/office/officeart/2005/8/layout/chevron1"/>
    <dgm:cxn modelId="{8E944879-311E-4C9B-9B90-38FF0561C590}" type="presOf" srcId="{E21FEA41-8AC1-4E96-B006-53758BFB1060}" destId="{B8531279-90F8-49A7-8B07-CA4363C2D367}" srcOrd="0" destOrd="0" presId="urn:microsoft.com/office/officeart/2005/8/layout/chevron1"/>
    <dgm:cxn modelId="{E1B70F84-4102-451E-92F1-9600626E8F7D}" srcId="{94589481-B38D-4A3C-845F-5265CAD30DE1}" destId="{B4D6922B-F037-4191-A68C-4F6538DE94D3}" srcOrd="2" destOrd="0" parTransId="{B3F6E783-DD99-41F7-88C8-9D2DC2BE6AA9}" sibTransId="{68E1CAA8-1D77-49E7-B306-E2363E110968}"/>
    <dgm:cxn modelId="{D910719B-0E26-4FC9-9DFE-6793D814E483}" type="presOf" srcId="{B4D6922B-F037-4191-A68C-4F6538DE94D3}" destId="{0A91089E-71D8-4018-AD74-EB04A787B48C}" srcOrd="0" destOrd="0" presId="urn:microsoft.com/office/officeart/2005/8/layout/chevron1"/>
    <dgm:cxn modelId="{CFE10D9D-0576-4CA6-86BC-E66612612C29}" srcId="{94589481-B38D-4A3C-845F-5265CAD30DE1}" destId="{491183C1-C2C1-4931-B5F8-1F7C46F6E999}" srcOrd="1" destOrd="0" parTransId="{73032182-FF9D-4B2F-918E-01B8D6C5599A}" sibTransId="{F0054AC3-4957-4F79-9284-4FDE77A40021}"/>
    <dgm:cxn modelId="{8C31D6E1-D1AB-4F12-BD6B-F59FBA561AB0}" type="presOf" srcId="{491183C1-C2C1-4931-B5F8-1F7C46F6E999}" destId="{CF3F0754-D2D4-41D1-A577-93401419478D}" srcOrd="0" destOrd="0" presId="urn:microsoft.com/office/officeart/2005/8/layout/chevron1"/>
    <dgm:cxn modelId="{55971133-7AD3-4514-B678-8E47F8C5C308}" type="presParOf" srcId="{EDE98EDE-1964-4949-938A-9A47DF6A8525}" destId="{B8531279-90F8-49A7-8B07-CA4363C2D367}" srcOrd="0" destOrd="0" presId="urn:microsoft.com/office/officeart/2005/8/layout/chevron1"/>
    <dgm:cxn modelId="{D3FE701C-ABF3-4B28-A1ED-7818065AD39F}" type="presParOf" srcId="{EDE98EDE-1964-4949-938A-9A47DF6A8525}" destId="{A4F417BC-92FC-427C-BC5A-EAFAD0CD89C0}" srcOrd="1" destOrd="0" presId="urn:microsoft.com/office/officeart/2005/8/layout/chevron1"/>
    <dgm:cxn modelId="{5E4984B9-B174-49FE-B96F-1F61297A9072}" type="presParOf" srcId="{EDE98EDE-1964-4949-938A-9A47DF6A8525}" destId="{CF3F0754-D2D4-41D1-A577-93401419478D}" srcOrd="2" destOrd="0" presId="urn:microsoft.com/office/officeart/2005/8/layout/chevron1"/>
    <dgm:cxn modelId="{08957357-48D1-4249-94C0-D26105A39A58}" type="presParOf" srcId="{EDE98EDE-1964-4949-938A-9A47DF6A8525}" destId="{6C55C2C0-5A75-417E-843F-08240BC13663}" srcOrd="3" destOrd="0" presId="urn:microsoft.com/office/officeart/2005/8/layout/chevron1"/>
    <dgm:cxn modelId="{A8FFAB6D-D59B-408E-9B6A-5F654216D09A}" type="presParOf" srcId="{EDE98EDE-1964-4949-938A-9A47DF6A8525}" destId="{0A91089E-71D8-4018-AD74-EB04A787B48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31279-90F8-49A7-8B07-CA4363C2D367}">
      <dsp:nvSpPr>
        <dsp:cNvPr id="0" name=""/>
        <dsp:cNvSpPr/>
      </dsp:nvSpPr>
      <dsp:spPr>
        <a:xfrm>
          <a:off x="3244" y="2260488"/>
          <a:ext cx="3953392" cy="15813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2200" kern="1200" dirty="0">
              <a:latin typeface="+mn-lt"/>
            </a:rPr>
            <a:t>Define mood of each song</a:t>
          </a:r>
          <a:endParaRPr lang="en-GB" sz="2200" kern="1200" dirty="0"/>
        </a:p>
      </dsp:txBody>
      <dsp:txXfrm>
        <a:off x="793922" y="2260488"/>
        <a:ext cx="2372036" cy="1581356"/>
      </dsp:txXfrm>
    </dsp:sp>
    <dsp:sp modelId="{CF3F0754-D2D4-41D1-A577-93401419478D}">
      <dsp:nvSpPr>
        <dsp:cNvPr id="0" name=""/>
        <dsp:cNvSpPr/>
      </dsp:nvSpPr>
      <dsp:spPr>
        <a:xfrm>
          <a:off x="3561297" y="2260488"/>
          <a:ext cx="3953392" cy="15813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2200" kern="1200" dirty="0">
              <a:latin typeface="+mn-lt"/>
            </a:rPr>
            <a:t>Classify song base on its mood</a:t>
          </a:r>
          <a:endParaRPr lang="en-GB" sz="2200" kern="1200" dirty="0"/>
        </a:p>
      </dsp:txBody>
      <dsp:txXfrm>
        <a:off x="4351975" y="2260488"/>
        <a:ext cx="2372036" cy="1581356"/>
      </dsp:txXfrm>
    </dsp:sp>
    <dsp:sp modelId="{0A91089E-71D8-4018-AD74-EB04A787B48C}">
      <dsp:nvSpPr>
        <dsp:cNvPr id="0" name=""/>
        <dsp:cNvSpPr/>
      </dsp:nvSpPr>
      <dsp:spPr>
        <a:xfrm>
          <a:off x="7119350" y="2260488"/>
          <a:ext cx="3953392" cy="15813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2200" kern="1200" dirty="0">
              <a:latin typeface="+mn-lt"/>
            </a:rPr>
            <a:t>Recommendation function base on mood.</a:t>
          </a:r>
          <a:endParaRPr lang="en-GB" sz="2200" kern="1200" dirty="0"/>
        </a:p>
      </dsp:txBody>
      <dsp:txXfrm>
        <a:off x="7910028" y="2260488"/>
        <a:ext cx="2372036" cy="1581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2019/01/14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95854" y="0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vi-VN" dirty="0"/>
          </a:p>
          <a:p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A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Compare B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vi-VN" sz="1000" noProof="1">
                <a:latin typeface="+mn-lt"/>
              </a:rPr>
              <a:t>Nhóm 4</a:t>
            </a:r>
            <a:endParaRPr lang="en-ZA" sz="1000" noProof="1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2.mp3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0138" TargetMode="External"/><Relationship Id="rId2" Type="http://schemas.openxmlformats.org/officeDocument/2006/relationships/hyperlink" Target="https://github.com/rasbt/musicmood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nalyticsvidhya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he.echonest.com/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yrics.wikia.com/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265" y="778681"/>
            <a:ext cx="5742735" cy="1699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vi-VN" b="1" dirty="0"/>
              <a:t>MUSIC MOOD CLASSIFICATION</a:t>
            </a:r>
            <a:endParaRPr lang="en-ZA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779" y="2751000"/>
            <a:ext cx="3756943" cy="1768610"/>
          </a:xfrm>
        </p:spPr>
        <p:txBody>
          <a:bodyPr/>
          <a:lstStyle/>
          <a:p>
            <a:r>
              <a:rPr lang="vi-VN" sz="2800" b="1" dirty="0">
                <a:ea typeface="Adobe Gothic Std B" panose="020B0800000000000000" pitchFamily="34" charset="-128"/>
              </a:rPr>
              <a:t>NHÓM 24</a:t>
            </a:r>
          </a:p>
          <a:p>
            <a:r>
              <a:rPr lang="vi-VN" sz="2800" b="1" dirty="0" err="1">
                <a:ea typeface="Adobe Gothic Std B" panose="020B0800000000000000" pitchFamily="34" charset="-128"/>
              </a:rPr>
              <a:t>Nguyễn</a:t>
            </a:r>
            <a:r>
              <a:rPr lang="vi-VN" sz="2800" b="1" dirty="0">
                <a:ea typeface="Adobe Gothic Std B" panose="020B0800000000000000" pitchFamily="34" charset="-128"/>
              </a:rPr>
              <a:t> </a:t>
            </a:r>
            <a:r>
              <a:rPr lang="vi-VN" sz="2800" b="1" dirty="0" err="1">
                <a:ea typeface="Adobe Gothic Std B" panose="020B0800000000000000" pitchFamily="34" charset="-128"/>
              </a:rPr>
              <a:t>Hoàng</a:t>
            </a:r>
            <a:r>
              <a:rPr lang="vi-VN" sz="2800" b="1" dirty="0">
                <a:ea typeface="Adobe Gothic Std B" panose="020B0800000000000000" pitchFamily="34" charset="-128"/>
              </a:rPr>
              <a:t> Tân</a:t>
            </a:r>
          </a:p>
          <a:p>
            <a:r>
              <a:rPr lang="vi-VN" sz="2800" b="1" dirty="0" err="1">
                <a:ea typeface="Adobe Gothic Std B" panose="020B0800000000000000" pitchFamily="34" charset="-128"/>
              </a:rPr>
              <a:t>Nguyễn</a:t>
            </a:r>
            <a:r>
              <a:rPr lang="vi-VN" sz="2800" b="1" dirty="0">
                <a:ea typeface="Adobe Gothic Std B" panose="020B0800000000000000" pitchFamily="34" charset="-128"/>
              </a:rPr>
              <a:t> Minh </a:t>
            </a:r>
            <a:r>
              <a:rPr lang="vi-VN" sz="2800" b="1" dirty="0" err="1">
                <a:ea typeface="Adobe Gothic Std B" panose="020B0800000000000000" pitchFamily="34" charset="-128"/>
              </a:rPr>
              <a:t>Trí</a:t>
            </a:r>
            <a:endParaRPr lang="vi-VN" sz="2800" b="1" dirty="0">
              <a:ea typeface="Adobe Gothic Std B" panose="020B0800000000000000" pitchFamily="34" charset="-128"/>
            </a:endParaRPr>
          </a:p>
          <a:p>
            <a:r>
              <a:rPr lang="vi-VN" sz="2800" b="1" dirty="0" err="1">
                <a:ea typeface="Adobe Gothic Std B" panose="020B0800000000000000" pitchFamily="34" charset="-128"/>
              </a:rPr>
              <a:t>Đỗ</a:t>
            </a:r>
            <a:r>
              <a:rPr lang="vi-VN" sz="2800" b="1" dirty="0">
                <a:ea typeface="Adobe Gothic Std B" panose="020B0800000000000000" pitchFamily="34" charset="-128"/>
              </a:rPr>
              <a:t> </a:t>
            </a:r>
            <a:r>
              <a:rPr lang="vi-VN" sz="2800" b="1" dirty="0" err="1">
                <a:ea typeface="Adobe Gothic Std B" panose="020B0800000000000000" pitchFamily="34" charset="-128"/>
              </a:rPr>
              <a:t>Trí</a:t>
            </a:r>
            <a:r>
              <a:rPr lang="vi-VN" sz="2800" b="1" dirty="0">
                <a:ea typeface="Adobe Gothic Std B" panose="020B0800000000000000" pitchFamily="34" charset="-128"/>
              </a:rPr>
              <a:t> Nhân</a:t>
            </a:r>
          </a:p>
          <a:p>
            <a:r>
              <a:rPr lang="vi-VN" sz="2800" b="1" dirty="0">
                <a:ea typeface="Adobe Gothic Std B" panose="020B0800000000000000" pitchFamily="34" charset="-128"/>
              </a:rPr>
              <a:t>Huỳnh Thanh Vy</a:t>
            </a:r>
          </a:p>
          <a:p>
            <a:endParaRPr lang="en-ZA" sz="2800" b="1" noProof="1">
              <a:latin typeface=".VnArial" panose="020B7200000000000000" pitchFamily="34" charset="0"/>
              <a:ea typeface="Adobe Gothic Std B" panose="020B0800000000000000" pitchFamily="34" charset="-128"/>
            </a:endParaRPr>
          </a:p>
        </p:txBody>
      </p:sp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</a:t>
            </a:fld>
            <a:endParaRPr lang="en-ZA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191043" y="12635"/>
            <a:ext cx="6000957" cy="6684415"/>
          </a:xfrm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0">
            <a:extLst>
              <a:ext uri="{FF2B5EF4-FFF2-40B4-BE49-F238E27FC236}">
                <a16:creationId xmlns:a16="http://schemas.microsoft.com/office/drawing/2014/main" id="{E8D3BC45-B6DD-4034-8EFC-8747C110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79" y="295610"/>
            <a:ext cx="11473200" cy="540000"/>
          </a:xfrm>
        </p:spPr>
        <p:txBody>
          <a:bodyPr/>
          <a:lstStyle/>
          <a:p>
            <a:pPr algn="ctr"/>
            <a:r>
              <a:rPr lang="en-GB" sz="4800" dirty="0"/>
              <a:t>Deep Learning:</a:t>
            </a:r>
            <a:endParaRPr lang="en-GB" sz="4800" dirty="0">
              <a:solidFill>
                <a:srgbClr val="FFFF00"/>
              </a:solidFill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242CFC58-6059-4B98-82DC-55374FBD56ED}"/>
              </a:ext>
            </a:extLst>
          </p:cNvPr>
          <p:cNvSpPr txBox="1">
            <a:spLocks/>
          </p:cNvSpPr>
          <p:nvPr/>
        </p:nvSpPr>
        <p:spPr>
          <a:xfrm>
            <a:off x="4414157" y="1126969"/>
            <a:ext cx="3363685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dirty="0" err="1">
                <a:solidFill>
                  <a:schemeClr val="tx1"/>
                </a:solidFill>
              </a:rPr>
              <a:t>Preprocessing</a:t>
            </a:r>
            <a:r>
              <a:rPr lang="vi-VN" dirty="0">
                <a:solidFill>
                  <a:schemeClr val="tx1"/>
                </a:solidFill>
              </a:rPr>
              <a:t>: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CF30381E-BC21-4DB4-A942-B666A48C9C62}"/>
              </a:ext>
            </a:extLst>
          </p:cNvPr>
          <p:cNvSpPr/>
          <p:nvPr/>
        </p:nvSpPr>
        <p:spPr>
          <a:xfrm>
            <a:off x="1314451" y="2498331"/>
            <a:ext cx="2844369" cy="20981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Remove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Stopword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punctuations</a:t>
            </a:r>
            <a:endParaRPr lang="vi-VN" sz="2400" b="1" dirty="0">
              <a:solidFill>
                <a:schemeClr val="bg1"/>
              </a:solidFill>
            </a:endParaRPr>
          </a:p>
          <a:p>
            <a:pPr algn="ctr"/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B3019EF0-6CC3-4462-83C9-BDBA738D808C}"/>
              </a:ext>
            </a:extLst>
          </p:cNvPr>
          <p:cNvSpPr/>
          <p:nvPr/>
        </p:nvSpPr>
        <p:spPr>
          <a:xfrm>
            <a:off x="4710794" y="2498329"/>
            <a:ext cx="2612570" cy="93067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 dirty="0" err="1">
                <a:solidFill>
                  <a:schemeClr val="bg1"/>
                </a:solidFill>
              </a:rPr>
              <a:t>Lemmatization</a:t>
            </a:r>
            <a:endParaRPr lang="vi-VN" sz="2400" b="1" dirty="0">
              <a:solidFill>
                <a:schemeClr val="bg1"/>
              </a:solidFill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E58E97CA-792A-434C-BFAF-93DA669570C6}"/>
              </a:ext>
            </a:extLst>
          </p:cNvPr>
          <p:cNvSpPr/>
          <p:nvPr/>
        </p:nvSpPr>
        <p:spPr>
          <a:xfrm>
            <a:off x="7953785" y="2498329"/>
            <a:ext cx="2844369" cy="20981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 dirty="0" err="1">
                <a:solidFill>
                  <a:schemeClr val="bg1"/>
                </a:solidFill>
              </a:rPr>
              <a:t>Exaggerated</a:t>
            </a:r>
            <a:r>
              <a:rPr lang="vi-VN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word</a:t>
            </a:r>
            <a:r>
              <a:rPr lang="vi-VN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shortening</a:t>
            </a:r>
            <a:endParaRPr lang="vi-VN" sz="2400" b="1" dirty="0">
              <a:solidFill>
                <a:schemeClr val="bg1"/>
              </a:solidFill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7146DF97-75FB-42FD-899A-63D5F4079432}"/>
              </a:ext>
            </a:extLst>
          </p:cNvPr>
          <p:cNvSpPr/>
          <p:nvPr/>
        </p:nvSpPr>
        <p:spPr>
          <a:xfrm>
            <a:off x="4710794" y="3657599"/>
            <a:ext cx="2612570" cy="9878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 dirty="0" err="1">
                <a:solidFill>
                  <a:schemeClr val="bg1"/>
                </a:solidFill>
              </a:rPr>
              <a:t>Stemming</a:t>
            </a:r>
            <a:r>
              <a:rPr lang="vi-VN" sz="2400" b="1" dirty="0">
                <a:solidFill>
                  <a:schemeClr val="bg1"/>
                </a:solidFill>
              </a:rPr>
              <a:t> 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6ACAE-CE03-4630-8D55-9B4C80A0C307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4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 animBg="1"/>
      <p:bldP spid="18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A76FE2ED-39D7-4E53-8AAA-89B008314814}"/>
              </a:ext>
            </a:extLst>
          </p:cNvPr>
          <p:cNvSpPr/>
          <p:nvPr/>
        </p:nvSpPr>
        <p:spPr>
          <a:xfrm>
            <a:off x="190644" y="2953478"/>
            <a:ext cx="1838682" cy="13885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Word Embedding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E41E2112-FC81-4EE0-BE18-E1A4912488C2}"/>
              </a:ext>
            </a:extLst>
          </p:cNvPr>
          <p:cNvSpPr txBox="1">
            <a:spLocks/>
          </p:cNvSpPr>
          <p:nvPr/>
        </p:nvSpPr>
        <p:spPr>
          <a:xfrm>
            <a:off x="858846" y="714770"/>
            <a:ext cx="3363685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 dirty="0" err="1">
                <a:solidFill>
                  <a:schemeClr val="tx1"/>
                </a:solidFill>
              </a:rPr>
              <a:t>Feature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Hình chữ nhật: Góc Tròn 4">
            <a:extLst>
              <a:ext uri="{FF2B5EF4-FFF2-40B4-BE49-F238E27FC236}">
                <a16:creationId xmlns:a16="http://schemas.microsoft.com/office/drawing/2014/main" id="{83D6AEF8-6F3C-4A5D-BD1F-1B93AEACAF26}"/>
              </a:ext>
            </a:extLst>
          </p:cNvPr>
          <p:cNvSpPr/>
          <p:nvPr/>
        </p:nvSpPr>
        <p:spPr>
          <a:xfrm>
            <a:off x="2488389" y="1782404"/>
            <a:ext cx="1838682" cy="13885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Frequency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Hình chữ nhật: Góc Tròn 4">
            <a:extLst>
              <a:ext uri="{FF2B5EF4-FFF2-40B4-BE49-F238E27FC236}">
                <a16:creationId xmlns:a16="http://schemas.microsoft.com/office/drawing/2014/main" id="{DD21B084-B7D0-48BD-9D49-D7F2BCAA8379}"/>
              </a:ext>
            </a:extLst>
          </p:cNvPr>
          <p:cNvSpPr/>
          <p:nvPr/>
        </p:nvSpPr>
        <p:spPr>
          <a:xfrm>
            <a:off x="2526490" y="3829873"/>
            <a:ext cx="1838682" cy="13885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Prediction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Hình chữ nhật: Góc Tròn 4">
            <a:extLst>
              <a:ext uri="{FF2B5EF4-FFF2-40B4-BE49-F238E27FC236}">
                <a16:creationId xmlns:a16="http://schemas.microsoft.com/office/drawing/2014/main" id="{AEB9A75A-5A74-483A-B2B5-6F6D8E5CC276}"/>
              </a:ext>
            </a:extLst>
          </p:cNvPr>
          <p:cNvSpPr/>
          <p:nvPr/>
        </p:nvSpPr>
        <p:spPr>
          <a:xfrm>
            <a:off x="5324117" y="1795513"/>
            <a:ext cx="3081945" cy="13885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Count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Co-Occurrence Matrix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Hình chữ nhật: Góc Tròn 4">
            <a:extLst>
              <a:ext uri="{FF2B5EF4-FFF2-40B4-BE49-F238E27FC236}">
                <a16:creationId xmlns:a16="http://schemas.microsoft.com/office/drawing/2014/main" id="{F9937844-8BB3-453D-B8A2-97811ADFD57F}"/>
              </a:ext>
            </a:extLst>
          </p:cNvPr>
          <p:cNvSpPr/>
          <p:nvPr/>
        </p:nvSpPr>
        <p:spPr>
          <a:xfrm>
            <a:off x="5176659" y="3829873"/>
            <a:ext cx="1838682" cy="58170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CBOW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9" name="Hình chữ nhật: Góc Tròn 4">
            <a:extLst>
              <a:ext uri="{FF2B5EF4-FFF2-40B4-BE49-F238E27FC236}">
                <a16:creationId xmlns:a16="http://schemas.microsoft.com/office/drawing/2014/main" id="{2F6E8081-B6F7-4B22-8937-A43FF608A836}"/>
              </a:ext>
            </a:extLst>
          </p:cNvPr>
          <p:cNvSpPr/>
          <p:nvPr/>
        </p:nvSpPr>
        <p:spPr>
          <a:xfrm>
            <a:off x="5176659" y="4637159"/>
            <a:ext cx="1838682" cy="58121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Skip-Gram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Hình chữ nhật: Góc Tròn 4">
            <a:extLst>
              <a:ext uri="{FF2B5EF4-FFF2-40B4-BE49-F238E27FC236}">
                <a16:creationId xmlns:a16="http://schemas.microsoft.com/office/drawing/2014/main" id="{417AC57E-C2FC-4D62-B26F-A44969563251}"/>
              </a:ext>
            </a:extLst>
          </p:cNvPr>
          <p:cNvSpPr/>
          <p:nvPr/>
        </p:nvSpPr>
        <p:spPr>
          <a:xfrm>
            <a:off x="8053710" y="4085307"/>
            <a:ext cx="2727158" cy="130008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2">
                    <a:lumMod val="10000"/>
                  </a:schemeClr>
                </a:solidFill>
              </a:rPr>
              <a:t>FastText</a:t>
            </a:r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(English Word Vector)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1M: 16B token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2M: 600B token</a:t>
            </a:r>
            <a:endParaRPr lang="vi-VN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F22BDF-A654-45A4-A543-D93DFF7872FC}"/>
              </a:ext>
            </a:extLst>
          </p:cNvPr>
          <p:cNvSpPr/>
          <p:nvPr/>
        </p:nvSpPr>
        <p:spPr>
          <a:xfrm>
            <a:off x="7154779" y="4532885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3A8936-7EE2-4CD5-8DCB-C442A74295F6}"/>
              </a:ext>
            </a:extLst>
          </p:cNvPr>
          <p:cNvSpPr/>
          <p:nvPr/>
        </p:nvSpPr>
        <p:spPr>
          <a:xfrm>
            <a:off x="4434891" y="4085307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E1CDDBD-4A98-4F6C-A9D6-F65138C37E7A}"/>
              </a:ext>
            </a:extLst>
          </p:cNvPr>
          <p:cNvSpPr/>
          <p:nvPr/>
        </p:nvSpPr>
        <p:spPr>
          <a:xfrm>
            <a:off x="4474996" y="4823492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767EE5-E7C7-46F9-8639-8A7A0F91B951}"/>
              </a:ext>
            </a:extLst>
          </p:cNvPr>
          <p:cNvSpPr/>
          <p:nvPr/>
        </p:nvSpPr>
        <p:spPr>
          <a:xfrm>
            <a:off x="4504610" y="2385490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BCC48D-776B-40C8-9044-8B7B50C6D209}"/>
              </a:ext>
            </a:extLst>
          </p:cNvPr>
          <p:cNvSpPr/>
          <p:nvPr/>
        </p:nvSpPr>
        <p:spPr>
          <a:xfrm rot="19224383">
            <a:off x="1826971" y="2554691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0CB282-32F6-4715-9E30-13E9EBA0035F}"/>
              </a:ext>
            </a:extLst>
          </p:cNvPr>
          <p:cNvSpPr/>
          <p:nvPr/>
        </p:nvSpPr>
        <p:spPr>
          <a:xfrm rot="2221359">
            <a:off x="1873597" y="4419849"/>
            <a:ext cx="672049" cy="208547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17704-501E-487C-9FF3-E2EE77981272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0">
            <a:extLst>
              <a:ext uri="{FF2B5EF4-FFF2-40B4-BE49-F238E27FC236}">
                <a16:creationId xmlns:a16="http://schemas.microsoft.com/office/drawing/2014/main" id="{855F197A-CF70-48CF-9306-59DF0D43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50" y="5083565"/>
            <a:ext cx="11473200" cy="540000"/>
          </a:xfrm>
        </p:spPr>
        <p:txBody>
          <a:bodyPr/>
          <a:lstStyle/>
          <a:p>
            <a:r>
              <a:rPr lang="en-GB" dirty="0"/>
              <a:t>             LSTM                                 GRU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821E97A-5441-47B2-9D0F-8C771E7E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1" y="1234435"/>
            <a:ext cx="4741279" cy="3555959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E635FB9-BD99-4A03-AA87-EF36AC3B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9121"/>
            <a:ext cx="4828364" cy="3621273"/>
          </a:xfrm>
          <a:prstGeom prst="rect">
            <a:avLst/>
          </a:prstGeom>
        </p:spPr>
      </p:pic>
      <p:sp>
        <p:nvSpPr>
          <p:cNvPr id="6" name="Title 20">
            <a:extLst>
              <a:ext uri="{FF2B5EF4-FFF2-40B4-BE49-F238E27FC236}">
                <a16:creationId xmlns:a16="http://schemas.microsoft.com/office/drawing/2014/main" id="{7CAD4451-EF91-4A3E-8DA6-2D60D1FFC944}"/>
              </a:ext>
            </a:extLst>
          </p:cNvPr>
          <p:cNvSpPr txBox="1">
            <a:spLocks/>
          </p:cNvSpPr>
          <p:nvPr/>
        </p:nvSpPr>
        <p:spPr>
          <a:xfrm>
            <a:off x="512400" y="5124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Model: RNN</a:t>
            </a:r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2592B55E-8890-4ACB-ADD5-2AECB654D65E}"/>
              </a:ext>
            </a:extLst>
          </p:cNvPr>
          <p:cNvSpPr txBox="1">
            <a:spLocks/>
          </p:cNvSpPr>
          <p:nvPr/>
        </p:nvSpPr>
        <p:spPr>
          <a:xfrm>
            <a:off x="1747157" y="5916736"/>
            <a:ext cx="8164286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64%                                   68%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07117-F7B6-443B-9BE9-1DF4EA4A911A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0">
            <a:extLst>
              <a:ext uri="{FF2B5EF4-FFF2-40B4-BE49-F238E27FC236}">
                <a16:creationId xmlns:a16="http://schemas.microsoft.com/office/drawing/2014/main" id="{ABE0CA60-6A64-4E0A-B258-B93ADA00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vi-VN" b="1" dirty="0" err="1">
                <a:solidFill>
                  <a:schemeClr val="tx1"/>
                </a:solidFill>
                <a:latin typeface="+mn-lt"/>
              </a:rPr>
              <a:t>Model</a:t>
            </a:r>
            <a:r>
              <a:rPr lang="vi-VN" b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CNN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6F585A1-8548-4802-9889-CE0BA19F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0" y="900000"/>
            <a:ext cx="5852172" cy="4389129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7FD83388-E212-472A-8749-C8A26928CE2C}"/>
              </a:ext>
            </a:extLst>
          </p:cNvPr>
          <p:cNvSpPr txBox="1">
            <a:spLocks/>
          </p:cNvSpPr>
          <p:nvPr/>
        </p:nvSpPr>
        <p:spPr>
          <a:xfrm>
            <a:off x="6806294" y="5958000"/>
            <a:ext cx="3556905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74.5% </a:t>
            </a:r>
            <a:r>
              <a:rPr lang="en-GB" sz="2400" dirty="0"/>
              <a:t>(best case)</a:t>
            </a:r>
          </a:p>
        </p:txBody>
      </p:sp>
      <p:sp>
        <p:nvSpPr>
          <p:cNvPr id="8" name="Mũi tên: Phải 7">
            <a:extLst>
              <a:ext uri="{FF2B5EF4-FFF2-40B4-BE49-F238E27FC236}">
                <a16:creationId xmlns:a16="http://schemas.microsoft.com/office/drawing/2014/main" id="{CA9D22E2-A167-41CB-A19F-0EEC4C8D25DD}"/>
              </a:ext>
            </a:extLst>
          </p:cNvPr>
          <p:cNvSpPr/>
          <p:nvPr/>
        </p:nvSpPr>
        <p:spPr>
          <a:xfrm>
            <a:off x="4920343" y="5559708"/>
            <a:ext cx="1553935" cy="11268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Stopword</a:t>
            </a:r>
            <a:endParaRPr lang="en-US" dirty="0"/>
          </a:p>
          <a:p>
            <a:pPr algn="ctr"/>
            <a:r>
              <a:rPr lang="en-US" dirty="0" err="1"/>
              <a:t>Lema</a:t>
            </a:r>
            <a:endParaRPr lang="en-US" dirty="0"/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8131FBD4-D283-4884-AF33-5D660C7F3EE5}"/>
              </a:ext>
            </a:extLst>
          </p:cNvPr>
          <p:cNvSpPr txBox="1">
            <a:spLocks/>
          </p:cNvSpPr>
          <p:nvPr/>
        </p:nvSpPr>
        <p:spPr>
          <a:xfrm>
            <a:off x="3124201" y="5958000"/>
            <a:ext cx="1796142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71.5%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8EE61-038B-4E6E-B6F0-93DC3A1CCE1E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3C6774A-6AF8-4DDB-8632-0A93D0863F86}"/>
              </a:ext>
            </a:extLst>
          </p:cNvPr>
          <p:cNvSpPr/>
          <p:nvPr/>
        </p:nvSpPr>
        <p:spPr>
          <a:xfrm>
            <a:off x="4386943" y="2767280"/>
            <a:ext cx="3418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Audio</a:t>
            </a:r>
            <a:endParaRPr lang="vi-VN" sz="8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BAAE0-5AC3-488D-8570-11EC8BDCB581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88500"/>
            <a:ext cx="11473200" cy="540000"/>
          </a:xfrm>
        </p:spPr>
        <p:txBody>
          <a:bodyPr/>
          <a:lstStyle/>
          <a:p>
            <a:pPr algn="ctr"/>
            <a:r>
              <a:rPr lang="en-GB" sz="4000" dirty="0"/>
              <a:t>MFCC features</a:t>
            </a:r>
            <a:br>
              <a:rPr lang="en-GB" sz="4000" dirty="0"/>
            </a:br>
            <a:br>
              <a:rPr lang="en-GB" sz="4000" dirty="0"/>
            </a:br>
            <a:endParaRPr lang="en-ZA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latin typeface="+mn-lt"/>
              </a:rPr>
              <a:t>The shape of the vocal tract including tongue, teeth etc determines what sound comes out</a:t>
            </a:r>
          </a:p>
          <a:p>
            <a:r>
              <a:rPr lang="en-GB" sz="2800" dirty="0">
                <a:latin typeface="+mn-lt"/>
              </a:rPr>
              <a:t>The shape of the vocal tract manifests itself in the envelope of the short time power spectrum, and the job of MFCCs is to accurately represent this envelope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1AEB4-FCA2-4663-B56D-9CCAD5480E5B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MFCC features </a:t>
            </a:r>
            <a:r>
              <a:rPr lang="en-GB" dirty="0" err="1"/>
              <a:t>retrive</a:t>
            </a:r>
            <a:r>
              <a:rPr lang="en-GB" dirty="0"/>
              <a:t> from dataset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BB9B-F2EE-4590-9A28-49B406AA167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030" name="Picture 6" descr="https://lh6.googleusercontent.com/g6WyMSseCKLEB-YqJWob3SIiTtmSYBKIMrDSuhwuKV8dEJobc5rMP3t1E7sjqZVKwclh4PpDdDF_sBeWBPPETc9ZZvAb-tS1oH8mlkOmvNC6VDh3-dEgIsKYP-YHMQCTO6VwubwsTRQ">
            <a:extLst>
              <a:ext uri="{FF2B5EF4-FFF2-40B4-BE49-F238E27FC236}">
                <a16:creationId xmlns:a16="http://schemas.microsoft.com/office/drawing/2014/main" id="{6D55C7EB-934B-4EAA-9266-A3EED832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6" y="1151947"/>
            <a:ext cx="11180334" cy="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3EDE2E7-A330-49FD-BFEB-86AFB2F1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915" y="2284553"/>
            <a:ext cx="6320170" cy="4213447"/>
          </a:xfrm>
          <a:prstGeom prst="rect">
            <a:avLst/>
          </a:prstGeom>
        </p:spPr>
      </p:pic>
      <p:pic>
        <p:nvPicPr>
          <p:cNvPr id="1032" name="Picture 8" descr="https://lh4.googleusercontent.com/7D0VamsA821n-nxTjLfK2baoOfN0HPFLSWkOiF5J_ttws4EAznsvA67UZbeCk9_frYX3mGACb6g7sRocDE0wqRvkBuf0eX6yDYzGTQG7ep1vRoIvFlnteurw1hzjFmnaYvHmRSBLG5g">
            <a:extLst>
              <a:ext uri="{FF2B5EF4-FFF2-40B4-BE49-F238E27FC236}">
                <a16:creationId xmlns:a16="http://schemas.microsoft.com/office/drawing/2014/main" id="{66A20A34-E57F-4A9E-B871-0A20CD8A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60" y="2235236"/>
            <a:ext cx="5382345" cy="43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1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4288446-D494-41FB-9361-D6B7607F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19" y="882934"/>
            <a:ext cx="7885761" cy="5711500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model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BB9B-F2EE-4590-9A28-49B406AA167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044E95-10F4-4C1E-9A03-A3EAB95977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361" y="1023920"/>
          <a:ext cx="7160070" cy="1025028"/>
        </p:xfrm>
        <a:graphic>
          <a:graphicData uri="http://schemas.openxmlformats.org/drawingml/2006/table">
            <a:tbl>
              <a:tblPr/>
              <a:tblGrid>
                <a:gridCol w="2386690">
                  <a:extLst>
                    <a:ext uri="{9D8B030D-6E8A-4147-A177-3AD203B41FA5}">
                      <a16:colId xmlns:a16="http://schemas.microsoft.com/office/drawing/2014/main" val="2629322132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2969611580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1616049131"/>
                    </a:ext>
                  </a:extLst>
                </a:gridCol>
              </a:tblGrid>
              <a:tr h="34645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Input_1</a:t>
                      </a:r>
                      <a:endParaRPr lang="en-GB" sz="2700">
                        <a:effectLst/>
                      </a:endParaRPr>
                    </a:p>
                  </a:txBody>
                  <a:tcPr marL="138582" marR="138582" marT="69291" marB="69291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12)</a:t>
                      </a:r>
                      <a:endParaRPr lang="en-GB" sz="2700" dirty="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175343"/>
                  </a:ext>
                </a:extLst>
              </a:tr>
              <a:tr h="34645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12)</a:t>
                      </a:r>
                      <a:endParaRPr lang="en-GB" sz="2700" dirty="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5421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41CA46F-9688-4597-89FC-15E4460A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220" y="1705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30E723-ED74-4B4E-9571-07008E96EF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361" y="2081083"/>
          <a:ext cx="7160070" cy="1031664"/>
        </p:xfrm>
        <a:graphic>
          <a:graphicData uri="http://schemas.openxmlformats.org/drawingml/2006/table">
            <a:tbl>
              <a:tblPr/>
              <a:tblGrid>
                <a:gridCol w="2386690">
                  <a:extLst>
                    <a:ext uri="{9D8B030D-6E8A-4147-A177-3AD203B41FA5}">
                      <a16:colId xmlns:a16="http://schemas.microsoft.com/office/drawing/2014/main" val="8702313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2999422823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332335050"/>
                    </a:ext>
                  </a:extLst>
                </a:gridCol>
              </a:tblGrid>
              <a:tr h="515832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Time_distributed_1: Dense_1</a:t>
                      </a:r>
                      <a:endParaRPr lang="en-GB" sz="2700" dirty="0">
                        <a:effectLst/>
                      </a:endParaRPr>
                    </a:p>
                  </a:txBody>
                  <a:tcPr marL="138582" marR="138582" marT="69291" marB="69291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12)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8947"/>
                  </a:ext>
                </a:extLst>
              </a:tr>
              <a:tr h="51583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64)</a:t>
                      </a:r>
                      <a:endParaRPr lang="en-GB" sz="2700" dirty="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04266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ADCFA2C0-5900-49A4-A373-713E8062F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363" y="2564153"/>
            <a:ext cx="18112424" cy="6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3E920A-2325-451C-8820-2B3A4687FC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361" y="3154364"/>
          <a:ext cx="7160070" cy="1031664"/>
        </p:xfrm>
        <a:graphic>
          <a:graphicData uri="http://schemas.openxmlformats.org/drawingml/2006/table">
            <a:tbl>
              <a:tblPr/>
              <a:tblGrid>
                <a:gridCol w="2386690">
                  <a:extLst>
                    <a:ext uri="{9D8B030D-6E8A-4147-A177-3AD203B41FA5}">
                      <a16:colId xmlns:a16="http://schemas.microsoft.com/office/drawing/2014/main" val="530061121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1661561266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4048856137"/>
                    </a:ext>
                  </a:extLst>
                </a:gridCol>
              </a:tblGrid>
              <a:tr h="515832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Time_distributed_2: Dense_2</a:t>
                      </a:r>
                      <a:endParaRPr lang="en-GB" sz="2700" dirty="0">
                        <a:effectLst/>
                      </a:endParaRPr>
                    </a:p>
                  </a:txBody>
                  <a:tcPr marL="138582" marR="138582" marT="69291" marB="69291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64)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696420"/>
                  </a:ext>
                </a:extLst>
              </a:tr>
              <a:tr h="51583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GB" sz="270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64)</a:t>
                      </a:r>
                      <a:endParaRPr lang="en-GB" sz="2700" dirty="0">
                        <a:effectLst/>
                      </a:endParaRPr>
                    </a:p>
                  </a:txBody>
                  <a:tcPr marL="96237" marR="96237" marT="96237" marB="9623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787205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38268067-A955-47B3-8D2F-15AA327E3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361" y="3805029"/>
            <a:ext cx="18112439" cy="69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0619A7-BC6F-40BD-AA66-535E8F7B26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361" y="4270942"/>
          <a:ext cx="7160070" cy="1017424"/>
        </p:xfrm>
        <a:graphic>
          <a:graphicData uri="http://schemas.openxmlformats.org/drawingml/2006/table">
            <a:tbl>
              <a:tblPr/>
              <a:tblGrid>
                <a:gridCol w="2386690">
                  <a:extLst>
                    <a:ext uri="{9D8B030D-6E8A-4147-A177-3AD203B41FA5}">
                      <a16:colId xmlns:a16="http://schemas.microsoft.com/office/drawing/2014/main" val="1168711572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2951917864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2168787294"/>
                    </a:ext>
                  </a:extLst>
                </a:gridCol>
              </a:tblGrid>
              <a:tr h="505639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LSTM</a:t>
                      </a:r>
                      <a:endParaRPr lang="en-GB" sz="2700">
                        <a:effectLst/>
                      </a:endParaRPr>
                    </a:p>
                  </a:txBody>
                  <a:tcPr marL="135843" marR="135843" marT="67922" marB="67922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GB" sz="270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814, 64)</a:t>
                      </a:r>
                      <a:endParaRPr lang="en-GB" sz="270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756380"/>
                  </a:ext>
                </a:extLst>
              </a:tr>
              <a:tr h="50563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GB" sz="270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256)</a:t>
                      </a:r>
                      <a:endParaRPr lang="en-GB" sz="2700" dirty="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050952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70588858-76C6-456E-9D8D-986319650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362" y="5091564"/>
            <a:ext cx="18112430" cy="67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4A8577F-966D-4E42-95D4-1059B030C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362" y="5277121"/>
            <a:ext cx="18112430" cy="67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8211BDF-C8D2-487F-9763-B3E8005E56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361" y="5392442"/>
          <a:ext cx="7160070" cy="1017424"/>
        </p:xfrm>
        <a:graphic>
          <a:graphicData uri="http://schemas.openxmlformats.org/drawingml/2006/table">
            <a:tbl>
              <a:tblPr/>
              <a:tblGrid>
                <a:gridCol w="2386690">
                  <a:extLst>
                    <a:ext uri="{9D8B030D-6E8A-4147-A177-3AD203B41FA5}">
                      <a16:colId xmlns:a16="http://schemas.microsoft.com/office/drawing/2014/main" val="482796808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4282206619"/>
                    </a:ext>
                  </a:extLst>
                </a:gridCol>
                <a:gridCol w="2386690">
                  <a:extLst>
                    <a:ext uri="{9D8B030D-6E8A-4147-A177-3AD203B41FA5}">
                      <a16:colId xmlns:a16="http://schemas.microsoft.com/office/drawing/2014/main" val="1467144015"/>
                    </a:ext>
                  </a:extLst>
                </a:gridCol>
              </a:tblGrid>
              <a:tr h="505639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Dense_3</a:t>
                      </a:r>
                      <a:endParaRPr lang="en-GB" sz="2700">
                        <a:effectLst/>
                      </a:endParaRPr>
                    </a:p>
                  </a:txBody>
                  <a:tcPr marL="135843" marR="135843" marT="67922" marB="67922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GB" sz="270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256)</a:t>
                      </a:r>
                      <a:endParaRPr lang="en-GB" sz="2700" dirty="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721902"/>
                  </a:ext>
                </a:extLst>
              </a:tr>
              <a:tr h="50563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GB" sz="270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(None, 1)</a:t>
                      </a:r>
                      <a:endParaRPr lang="en-GB" sz="2700" dirty="0">
                        <a:effectLst/>
                      </a:endParaRPr>
                    </a:p>
                  </a:txBody>
                  <a:tcPr marL="94336" marR="94336" marT="94336" marB="94336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50945"/>
                  </a:ext>
                </a:extLst>
              </a:tr>
            </a:tbl>
          </a:graphicData>
        </a:graphic>
      </p:graphicFrame>
      <p:sp>
        <p:nvSpPr>
          <p:cNvPr id="18" name="Rectangle 6">
            <a:extLst>
              <a:ext uri="{FF2B5EF4-FFF2-40B4-BE49-F238E27FC236}">
                <a16:creationId xmlns:a16="http://schemas.microsoft.com/office/drawing/2014/main" id="{7F43EB50-948B-4C2E-9927-8D5E8F238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362" y="5295850"/>
            <a:ext cx="18112430" cy="67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Compare the results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FC3317E-F088-4727-B784-6A03E05EC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9910" y="944656"/>
            <a:ext cx="5580000" cy="360000"/>
          </a:xfrm>
        </p:spPr>
        <p:txBody>
          <a:bodyPr/>
          <a:lstStyle/>
          <a:p>
            <a:pPr algn="ctr"/>
            <a:r>
              <a:rPr lang="en-GB" sz="2800" u="sng" dirty="0"/>
              <a:t>The existed method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18</a:t>
            </a:fld>
            <a:endParaRPr lang="en-ZA" dirty="0"/>
          </a:p>
        </p:txBody>
      </p:sp>
      <p:pic>
        <p:nvPicPr>
          <p:cNvPr id="9" name="Google Shape;222;p26">
            <a:extLst>
              <a:ext uri="{FF2B5EF4-FFF2-40B4-BE49-F238E27FC236}">
                <a16:creationId xmlns:a16="http://schemas.microsoft.com/office/drawing/2014/main" id="{B1C0A0BD-5DF3-4017-B3BE-4E65B073D4AE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4561" y="944656"/>
            <a:ext cx="3819839" cy="555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3EBB9B-F2EE-4590-9A28-49B406AA167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D2413-B355-4453-AEA5-2FB272139449}"/>
              </a:ext>
            </a:extLst>
          </p:cNvPr>
          <p:cNvSpPr txBox="1"/>
          <p:nvPr/>
        </p:nvSpPr>
        <p:spPr>
          <a:xfrm>
            <a:off x="202019" y="2828835"/>
            <a:ext cx="7102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b="1" dirty="0" err="1"/>
              <a:t>Hand</a:t>
            </a:r>
            <a:r>
              <a:rPr lang="vi-VN" sz="2400" b="1" dirty="0"/>
              <a:t> </a:t>
            </a:r>
            <a:r>
              <a:rPr lang="vi-VN" sz="2400" b="1" dirty="0" err="1"/>
              <a:t>label</a:t>
            </a:r>
            <a:r>
              <a:rPr lang="vi-VN" sz="2400" b="1" dirty="0"/>
              <a:t>: 67+38 </a:t>
            </a:r>
            <a:r>
              <a:rPr lang="vi-VN" sz="2400" b="1" dirty="0" err="1"/>
              <a:t>happy</a:t>
            </a:r>
            <a:r>
              <a:rPr lang="vi-VN" sz="2400" b="1" dirty="0"/>
              <a:t> </a:t>
            </a:r>
            <a:r>
              <a:rPr lang="vi-VN" sz="2400" b="1" dirty="0" err="1"/>
              <a:t>songs</a:t>
            </a:r>
            <a:r>
              <a:rPr lang="vi-VN" sz="2400" b="1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b="1" dirty="0" err="1"/>
              <a:t>Model</a:t>
            </a:r>
            <a:r>
              <a:rPr lang="vi-VN" sz="2400" b="1" dirty="0"/>
              <a:t> </a:t>
            </a:r>
            <a:r>
              <a:rPr lang="vi-VN" sz="2400" b="1" dirty="0" err="1"/>
              <a:t>label</a:t>
            </a:r>
            <a:r>
              <a:rPr lang="vi-VN" sz="2400" b="1" dirty="0"/>
              <a:t>: 67 </a:t>
            </a:r>
            <a:r>
              <a:rPr lang="vi-VN" sz="2400" b="1" dirty="0" err="1"/>
              <a:t>songs</a:t>
            </a:r>
            <a:r>
              <a:rPr lang="vi-VN" sz="2400" b="1" dirty="0"/>
              <a:t>, 38 </a:t>
            </a:r>
            <a:r>
              <a:rPr lang="vi-VN" sz="2400" b="1" dirty="0" err="1"/>
              <a:t>songs</a:t>
            </a:r>
            <a:r>
              <a:rPr lang="vi-VN" sz="2400" b="1" dirty="0"/>
              <a:t> </a:t>
            </a:r>
            <a:r>
              <a:rPr lang="vi-VN" sz="2400" b="1" dirty="0" err="1"/>
              <a:t>were</a:t>
            </a:r>
            <a:r>
              <a:rPr lang="vi-VN" sz="2400" b="1" dirty="0"/>
              <a:t> </a:t>
            </a:r>
            <a:r>
              <a:rPr lang="vi-VN" sz="2400" b="1" dirty="0" err="1"/>
              <a:t>labeled</a:t>
            </a:r>
            <a:r>
              <a:rPr lang="vi-VN" sz="2400" b="1" dirty="0"/>
              <a:t> </a:t>
            </a:r>
            <a:r>
              <a:rPr lang="vi-VN" sz="2400" b="1" dirty="0" err="1"/>
              <a:t>wrongly</a:t>
            </a:r>
            <a:endParaRPr lang="en-GB" sz="2400" b="1" dirty="0" err="1"/>
          </a:p>
        </p:txBody>
      </p:sp>
    </p:spTree>
    <p:extLst>
      <p:ext uri="{BB962C8B-B14F-4D97-AF65-F5344CB8AC3E}">
        <p14:creationId xmlns:p14="http://schemas.microsoft.com/office/powerpoint/2010/main" val="131228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83" y="36000"/>
            <a:ext cx="11473200" cy="857075"/>
          </a:xfrm>
        </p:spPr>
        <p:txBody>
          <a:bodyPr/>
          <a:lstStyle/>
          <a:p>
            <a:pPr algn="ctr"/>
            <a:br>
              <a:rPr lang="vi-VN" b="1" dirty="0"/>
            </a:br>
            <a:r>
              <a:rPr lang="vi-VN" b="1" dirty="0" err="1"/>
              <a:t>Our</a:t>
            </a:r>
            <a:r>
              <a:rPr lang="vi-VN" b="1" dirty="0"/>
              <a:t> </a:t>
            </a:r>
            <a:r>
              <a:rPr lang="vi-VN" b="1" dirty="0" err="1"/>
              <a:t>method</a:t>
            </a:r>
            <a:br>
              <a:rPr lang="vi-VN" dirty="0"/>
            </a:br>
            <a:r>
              <a:rPr lang="en-GB" dirty="0"/>
              <a:t>Initial result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BB9B-F2EE-4590-9A28-49B406AA167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3EDE2E7-A330-49FD-BFEB-86AFB2F1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82" y="1598715"/>
            <a:ext cx="5281236" cy="3520824"/>
          </a:xfrm>
          <a:prstGeom prst="rect">
            <a:avLst/>
          </a:prstGeom>
        </p:spPr>
      </p:pic>
      <p:pic>
        <p:nvPicPr>
          <p:cNvPr id="3076" name="Picture 4" descr="https://lh3.googleusercontent.com/CRRHYuDpqHyjBgnIDStb8rqQV2JCRHYC4uYDsIvuI03Y4JQCMY7weffcBuYVvsXPgHrmZ3p9r_5FqZA1MG-vbmawYFWZDTdv9UVStR9i4ubXskRE16xdJV4esdpLYdtOHT8czefmZpA">
            <a:extLst>
              <a:ext uri="{FF2B5EF4-FFF2-40B4-BE49-F238E27FC236}">
                <a16:creationId xmlns:a16="http://schemas.microsoft.com/office/drawing/2014/main" id="{A1617015-5E4F-4CE1-80D4-6B7FA45A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" y="1646815"/>
            <a:ext cx="5033548" cy="354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F68CA-04A8-4A9E-B4A5-23232B2CCFC7}"/>
              </a:ext>
            </a:extLst>
          </p:cNvPr>
          <p:cNvSpPr txBox="1"/>
          <p:nvPr/>
        </p:nvSpPr>
        <p:spPr>
          <a:xfrm>
            <a:off x="3306581" y="5720316"/>
            <a:ext cx="572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LSTM networks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2F551C1-7595-40DB-BECE-D45F3C29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50" y="1598715"/>
            <a:ext cx="5313896" cy="3542597"/>
          </a:xfrm>
          <a:prstGeom prst="rect">
            <a:avLst/>
          </a:prstGeom>
        </p:spPr>
      </p:pic>
      <p:pic>
        <p:nvPicPr>
          <p:cNvPr id="3078" name="Picture 6" descr="https://lh5.googleusercontent.com/2sqGHvyOqOWudwor6-IBXrE1Gc52exKcymjCVwO9ZOSK-_UQG0ffUa9HyDn-0VJFnX5ZV09iyX9P6am1f4WeiuZwkQ5Li01GEZ9Wm4pPlY-i6s0KGbhiDkW5ylL7tYTlNFJQvXSYUY4">
            <a:extLst>
              <a:ext uri="{FF2B5EF4-FFF2-40B4-BE49-F238E27FC236}">
                <a16:creationId xmlns:a16="http://schemas.microsoft.com/office/drawing/2014/main" id="{DBFDC013-BA14-4671-BD84-829DC471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83" y="1620488"/>
            <a:ext cx="5033548" cy="354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A336BD-B8ED-4700-89F8-1477C2522F8D}"/>
              </a:ext>
            </a:extLst>
          </p:cNvPr>
          <p:cNvSpPr txBox="1"/>
          <p:nvPr/>
        </p:nvSpPr>
        <p:spPr>
          <a:xfrm>
            <a:off x="10853928" y="6612821"/>
            <a:ext cx="116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chemeClr val="bg1"/>
                </a:solidFill>
              </a:rPr>
              <a:t>Nhóm</a:t>
            </a:r>
            <a:r>
              <a:rPr lang="en-GB" sz="1200" b="1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36" y="895204"/>
            <a:ext cx="6993300" cy="540000"/>
          </a:xfrm>
        </p:spPr>
        <p:txBody>
          <a:bodyPr/>
          <a:lstStyle/>
          <a:p>
            <a:r>
              <a:rPr lang="vi-VN" b="1" dirty="0" err="1"/>
              <a:t>Motivation</a:t>
            </a:r>
            <a:endParaRPr lang="en-ZA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636" y="1624134"/>
            <a:ext cx="6992936" cy="1364735"/>
          </a:xfrm>
        </p:spPr>
        <p:txBody>
          <a:bodyPr/>
          <a:lstStyle/>
          <a:p>
            <a:pPr lvl="0"/>
            <a:r>
              <a:rPr lang="en-GB" sz="2000" dirty="0">
                <a:latin typeface="+mn-lt"/>
              </a:rPr>
              <a:t>Since the shuffle function doesn’t suggest her the similar song for</a:t>
            </a:r>
            <a:r>
              <a:rPr lang="vi-VN" sz="2000" dirty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our mood.</a:t>
            </a:r>
          </a:p>
          <a:p>
            <a:pPr lvl="0"/>
            <a:r>
              <a:rPr lang="en-GB" sz="2000" dirty="0">
                <a:latin typeface="+mn-lt"/>
              </a:rPr>
              <a:t>A good chance for all of us to study about machine learning.</a:t>
            </a:r>
          </a:p>
          <a:p>
            <a:pPr lvl="0"/>
            <a:r>
              <a:rPr lang="en-GB" sz="2000" dirty="0">
                <a:latin typeface="+mn-lt"/>
              </a:rPr>
              <a:t>Similar projects is available.</a:t>
            </a:r>
          </a:p>
          <a:p>
            <a:endParaRPr lang="en-ZA" sz="20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839066" y="-69308"/>
            <a:ext cx="3755334" cy="6679488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0FE40A7-1AA7-44B1-B336-0625A23CA2B7}"/>
              </a:ext>
            </a:extLst>
          </p:cNvPr>
          <p:cNvSpPr txBox="1">
            <a:spLocks/>
          </p:cNvSpPr>
          <p:nvPr/>
        </p:nvSpPr>
        <p:spPr>
          <a:xfrm>
            <a:off x="359272" y="3666668"/>
            <a:ext cx="69933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</a:rPr>
              <a:t>Objective</a:t>
            </a:r>
            <a:endParaRPr lang="en-ZA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FC5696E-CAE0-438F-A755-1111C2C0AF7C}"/>
              </a:ext>
            </a:extLst>
          </p:cNvPr>
          <p:cNvSpPr txBox="1">
            <a:spLocks/>
          </p:cNvSpPr>
          <p:nvPr/>
        </p:nvSpPr>
        <p:spPr>
          <a:xfrm>
            <a:off x="360000" y="4347973"/>
            <a:ext cx="6992936" cy="25418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000" dirty="0">
                <a:latin typeface="+mn-lt"/>
              </a:rPr>
              <a:t>Making an AI function that can suggest a similar song base on the mood of the first song user selected.</a:t>
            </a:r>
          </a:p>
          <a:p>
            <a:r>
              <a:rPr lang="en-ZA" sz="2000" dirty="0">
                <a:latin typeface="+mn-lt"/>
              </a:rPr>
              <a:t>Apply this to shuffle function, which can be used offline.</a:t>
            </a:r>
          </a:p>
          <a:p>
            <a:r>
              <a:rPr lang="en-ZA" sz="2000" dirty="0">
                <a:latin typeface="+mn-lt"/>
              </a:rPr>
              <a:t>Break the objective into small objectives</a:t>
            </a: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2" grpId="0"/>
      <p:bldP spid="1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83" y="36000"/>
            <a:ext cx="11473200" cy="857075"/>
          </a:xfrm>
        </p:spPr>
        <p:txBody>
          <a:bodyPr/>
          <a:lstStyle/>
          <a:p>
            <a:pPr algn="ctr"/>
            <a:br>
              <a:rPr lang="vi-VN" b="1" dirty="0"/>
            </a:br>
            <a:r>
              <a:rPr lang="vi-VN" b="1" dirty="0" err="1"/>
              <a:t>Our</a:t>
            </a:r>
            <a:r>
              <a:rPr lang="vi-VN" b="1" dirty="0"/>
              <a:t> </a:t>
            </a:r>
            <a:r>
              <a:rPr lang="vi-VN" b="1" dirty="0" err="1"/>
              <a:t>method</a:t>
            </a:r>
            <a:br>
              <a:rPr lang="vi-VN" dirty="0"/>
            </a:br>
            <a:r>
              <a:rPr lang="en-GB" dirty="0"/>
              <a:t>Initial result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EBB9B-F2EE-4590-9A28-49B406AA167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3EDE2E7-A330-49FD-BFEB-86AFB2F1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82" y="1598715"/>
            <a:ext cx="5281236" cy="3520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F68CA-04A8-4A9E-B4A5-23232B2CCFC7}"/>
              </a:ext>
            </a:extLst>
          </p:cNvPr>
          <p:cNvSpPr txBox="1"/>
          <p:nvPr/>
        </p:nvSpPr>
        <p:spPr>
          <a:xfrm>
            <a:off x="3306581" y="5720316"/>
            <a:ext cx="572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LSTM networks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2F551C1-7595-40DB-BECE-D45F3C29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50" y="1598715"/>
            <a:ext cx="5313896" cy="3542597"/>
          </a:xfrm>
          <a:prstGeom prst="rect">
            <a:avLst/>
          </a:prstGeom>
        </p:spPr>
      </p:pic>
      <p:pic>
        <p:nvPicPr>
          <p:cNvPr id="2050" name="Picture 2" descr="https://lh6.googleusercontent.com/SfwIEqnWG_7hMGlLMA2QSv9yN9SzOn9pgK988E6IoKfwmra2lxQGT2W4aLSq-d9lrb7DyWh0fUf7_ISTimZE64LAVTksXSP_H0qcRa79oFzS_1BA6tPiv0VsRB8BsLnl1wkkj0j5KdM">
            <a:extLst>
              <a:ext uri="{FF2B5EF4-FFF2-40B4-BE49-F238E27FC236}">
                <a16:creationId xmlns:a16="http://schemas.microsoft.com/office/drawing/2014/main" id="{133B4909-2AA2-4BE1-BF4F-6083205D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1" y="1620488"/>
            <a:ext cx="4908204" cy="345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mcjiSk5P4DWFpl2g1bq60h0wPdWTLRZZVpaSzu3PKkxBLtPnZlHFaZZDeV6-S2_XjPQ5J-W6hLN2Te0QrXhOhTUd3mY5osscJdBTIUEsDEFw99sHh8tybaZCpjNmlH1YYd9DzHjioKg">
            <a:extLst>
              <a:ext uri="{FF2B5EF4-FFF2-40B4-BE49-F238E27FC236}">
                <a16:creationId xmlns:a16="http://schemas.microsoft.com/office/drawing/2014/main" id="{E9ADCC94-F783-4699-9796-F3E04BAA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1620487"/>
            <a:ext cx="5131687" cy="3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1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F7BE-BF25-4E55-ACC3-429891FE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Let’s try it in real life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2 song to let the model predict</a:t>
            </a:r>
            <a:br>
              <a:rPr lang="en-GB" dirty="0"/>
            </a:br>
            <a:r>
              <a:rPr lang="vi-VN" dirty="0" err="1"/>
              <a:t>Oasis</a:t>
            </a:r>
            <a:r>
              <a:rPr lang="vi-VN" dirty="0"/>
              <a:t> – </a:t>
            </a:r>
            <a:r>
              <a:rPr lang="vi-VN" dirty="0" err="1"/>
              <a:t>Morning</a:t>
            </a:r>
            <a:r>
              <a:rPr lang="vi-VN" dirty="0"/>
              <a:t> </a:t>
            </a:r>
            <a:r>
              <a:rPr lang="vi-VN" dirty="0" err="1"/>
              <a:t>Glory</a:t>
            </a:r>
            <a:r>
              <a:rPr lang="vi-VN" dirty="0"/>
              <a:t>             49% </a:t>
            </a:r>
            <a:r>
              <a:rPr lang="vi-VN" dirty="0" err="1"/>
              <a:t>sad</a:t>
            </a:r>
            <a:br>
              <a:rPr lang="vi-VN" dirty="0"/>
            </a:br>
            <a:r>
              <a:rPr lang="vi-VN" dirty="0"/>
              <a:t>Xi </a:t>
            </a:r>
            <a:r>
              <a:rPr lang="vi-VN" dirty="0" err="1"/>
              <a:t>Guan</a:t>
            </a:r>
            <a:r>
              <a:rPr lang="vi-VN" dirty="0"/>
              <a:t> </a:t>
            </a:r>
            <a:r>
              <a:rPr lang="vi-VN" dirty="0" err="1"/>
              <a:t>Liang</a:t>
            </a:r>
            <a:r>
              <a:rPr lang="vi-VN" dirty="0"/>
              <a:t> </a:t>
            </a:r>
            <a:r>
              <a:rPr lang="vi-VN" dirty="0" err="1"/>
              <a:t>Ge</a:t>
            </a:r>
            <a:r>
              <a:rPr lang="vi-VN" dirty="0"/>
              <a:t> Ren             80% </a:t>
            </a:r>
            <a:r>
              <a:rPr lang="vi-VN" dirty="0" err="1"/>
              <a:t>sad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C4DD-9452-4322-B259-4054C9A576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21</a:t>
            </a:fld>
            <a:endParaRPr lang="en-ZA" dirty="0"/>
          </a:p>
        </p:txBody>
      </p:sp>
      <p:pic>
        <p:nvPicPr>
          <p:cNvPr id="6" name="Oasis - Morning Glory">
            <a:hlinkClick r:id="" action="ppaction://media"/>
            <a:extLst>
              <a:ext uri="{FF2B5EF4-FFF2-40B4-BE49-F238E27FC236}">
                <a16:creationId xmlns:a16="http://schemas.microsoft.com/office/drawing/2014/main" id="{48FBB0AF-FB11-4DD9-BD8B-68D31F508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02250" y="2768600"/>
            <a:ext cx="406400" cy="406400"/>
          </a:xfrm>
          <a:prstGeom prst="rect">
            <a:avLst/>
          </a:prstGeom>
        </p:spPr>
      </p:pic>
      <p:pic>
        <p:nvPicPr>
          <p:cNvPr id="7" name="Xi Guan Liang Ge Ren.flv">
            <a:hlinkClick r:id="" action="ppaction://media"/>
            <a:extLst>
              <a:ext uri="{FF2B5EF4-FFF2-40B4-BE49-F238E27FC236}">
                <a16:creationId xmlns:a16="http://schemas.microsoft.com/office/drawing/2014/main" id="{B77A19C2-30B4-418E-92C1-A7FD17123D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02250" y="3470276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860AE-2A26-4178-A19B-174276A0FDB6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9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6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99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016ED-770F-4366-B5DF-9F946485D7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EF1328-2F22-4704-8F1E-B7C948F1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2" y="573077"/>
            <a:ext cx="11473200" cy="540000"/>
          </a:xfrm>
        </p:spPr>
        <p:txBody>
          <a:bodyPr/>
          <a:lstStyle/>
          <a:p>
            <a:pPr algn="ctr"/>
            <a:r>
              <a:rPr lang="en-GB" sz="4800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27946-E860-465B-874B-3933CC1F8351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7C867-DB85-4A36-86FC-7C57B91CAD22}"/>
              </a:ext>
            </a:extLst>
          </p:cNvPr>
          <p:cNvSpPr txBox="1"/>
          <p:nvPr/>
        </p:nvSpPr>
        <p:spPr>
          <a:xfrm>
            <a:off x="962662" y="2087020"/>
            <a:ext cx="105630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>
                <a:solidFill>
                  <a:srgbClr val="FFFF00"/>
                </a:solidFill>
              </a:rPr>
              <a:t>Combine</a:t>
            </a:r>
            <a:r>
              <a:rPr lang="vi-VN" sz="2800" dirty="0"/>
              <a:t> </a:t>
            </a:r>
            <a:r>
              <a:rPr lang="en-GB" sz="2800" dirty="0"/>
              <a:t>both audio features and lyrics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Trying</a:t>
            </a:r>
            <a:r>
              <a:rPr lang="vi-VN" sz="2800" dirty="0"/>
              <a:t> </a:t>
            </a:r>
            <a:r>
              <a:rPr lang="vi-VN" sz="2800" dirty="0" err="1">
                <a:solidFill>
                  <a:srgbClr val="FFFF00"/>
                </a:solidFill>
              </a:rPr>
              <a:t>Lexicon</a:t>
            </a:r>
            <a:r>
              <a:rPr lang="vi-VN" sz="2800" dirty="0"/>
              <a:t> </a:t>
            </a:r>
            <a:r>
              <a:rPr lang="vi-VN" sz="2800" dirty="0" err="1"/>
              <a:t>based</a:t>
            </a:r>
            <a:r>
              <a:rPr lang="vi-VN" sz="2800" dirty="0"/>
              <a:t> </a:t>
            </a:r>
            <a:r>
              <a:rPr lang="vi-VN" sz="2800" dirty="0" err="1"/>
              <a:t>model</a:t>
            </a:r>
            <a:r>
              <a:rPr lang="vi-VN" sz="2800" dirty="0"/>
              <a:t> in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Apply</a:t>
            </a:r>
            <a:r>
              <a:rPr lang="vi-VN" sz="2800" dirty="0"/>
              <a:t> </a:t>
            </a:r>
            <a:r>
              <a:rPr lang="vi-VN" sz="2800" dirty="0" err="1">
                <a:solidFill>
                  <a:srgbClr val="FFFF00"/>
                </a:solidFill>
              </a:rPr>
              <a:t>Treebank</a:t>
            </a:r>
            <a:r>
              <a:rPr lang="vi-VN" sz="2800" dirty="0"/>
              <a:t> to RNTN</a:t>
            </a:r>
            <a:r>
              <a:rPr lang="en-US" sz="2800" dirty="0"/>
              <a:t> (</a:t>
            </a:r>
            <a:r>
              <a:rPr lang="en-US" u="sng" dirty="0"/>
              <a:t>Recursive Neural Tensor Network) in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 </a:t>
            </a:r>
            <a:r>
              <a:rPr lang="vi-VN" sz="2800" dirty="0" err="1">
                <a:solidFill>
                  <a:srgbClr val="FFFF00"/>
                </a:solidFill>
              </a:rPr>
              <a:t>adjective</a:t>
            </a:r>
            <a:r>
              <a:rPr lang="vi-VN" sz="2800" dirty="0">
                <a:solidFill>
                  <a:srgbClr val="FFFF00"/>
                </a:solidFill>
              </a:rPr>
              <a:t> </a:t>
            </a:r>
            <a:r>
              <a:rPr lang="vi-VN" sz="2800" dirty="0" err="1">
                <a:solidFill>
                  <a:srgbClr val="FFFF00"/>
                </a:solidFill>
              </a:rPr>
              <a:t>annotation</a:t>
            </a:r>
            <a:r>
              <a:rPr lang="vi-VN" sz="2800" dirty="0">
                <a:solidFill>
                  <a:srgbClr val="FFFF00"/>
                </a:solidFill>
              </a:rPr>
              <a:t> </a:t>
            </a:r>
            <a:r>
              <a:rPr lang="vi-VN" sz="2800" dirty="0" err="1"/>
              <a:t>dataset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Try</a:t>
            </a:r>
            <a:r>
              <a:rPr lang="vi-VN" sz="2800" dirty="0"/>
              <a:t> </a:t>
            </a:r>
            <a:r>
              <a:rPr lang="vi-VN" sz="2800" dirty="0" err="1"/>
              <a:t>Golve</a:t>
            </a:r>
            <a:r>
              <a:rPr lang="vi-VN" sz="2800" dirty="0"/>
              <a:t>, Word2vec, </a:t>
            </a:r>
            <a:r>
              <a:rPr lang="vi-VN" sz="2800" dirty="0" err="1"/>
              <a:t>self-train</a:t>
            </a:r>
            <a:r>
              <a:rPr lang="vi-VN" sz="2800" dirty="0"/>
              <a:t> in </a:t>
            </a:r>
            <a:r>
              <a:rPr lang="vi-VN" sz="2800" dirty="0" err="1"/>
              <a:t>embedding</a:t>
            </a:r>
            <a:r>
              <a:rPr lang="vi-VN" sz="2800" dirty="0"/>
              <a:t> </a:t>
            </a:r>
            <a:r>
              <a:rPr lang="vi-VN" sz="2800" dirty="0" err="1"/>
              <a:t>step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</a:t>
            </a:r>
            <a:r>
              <a:rPr lang="vi-VN" sz="2800" dirty="0"/>
              <a:t>e</a:t>
            </a:r>
            <a:r>
              <a:rPr lang="en-GB" sz="2800" dirty="0"/>
              <a:t> different song’s mood grid</a:t>
            </a:r>
            <a:r>
              <a:rPr lang="vi-VN" sz="2800" dirty="0"/>
              <a:t> (</a:t>
            </a:r>
            <a:r>
              <a:rPr lang="en-GB" sz="2800" dirty="0" err="1"/>
              <a:t>spotify</a:t>
            </a:r>
            <a:r>
              <a:rPr lang="en-GB" sz="2800" dirty="0"/>
              <a:t> and </a:t>
            </a:r>
            <a:r>
              <a:rPr lang="en-GB" sz="2800" dirty="0" err="1"/>
              <a:t>gracenote</a:t>
            </a:r>
            <a:r>
              <a:rPr lang="vi-VN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Testing on large and more precise</a:t>
            </a:r>
            <a:r>
              <a:rPr lang="vi-VN" sz="2800" dirty="0"/>
              <a:t>, </a:t>
            </a:r>
            <a:r>
              <a:rPr lang="vi-VN" sz="2800" dirty="0" err="1"/>
              <a:t>mood</a:t>
            </a:r>
            <a:r>
              <a:rPr lang="en-GB" sz="2800" dirty="0"/>
              <a:t> dataset</a:t>
            </a:r>
            <a:br>
              <a:rPr lang="en-GB" sz="2800" dirty="0"/>
            </a:b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309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016ED-770F-4366-B5DF-9F946485D7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EF1328-2F22-4704-8F1E-B7C948F1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2" y="573077"/>
            <a:ext cx="11473200" cy="540000"/>
          </a:xfrm>
        </p:spPr>
        <p:txBody>
          <a:bodyPr/>
          <a:lstStyle/>
          <a:p>
            <a:pPr algn="ctr"/>
            <a:r>
              <a:rPr lang="vi-VN" sz="4800" dirty="0" err="1"/>
              <a:t>References</a:t>
            </a:r>
            <a:endParaRPr lang="en-GB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27946-E860-465B-874B-3933CC1F8351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7C867-DB85-4A36-86FC-7C57B91CAD22}"/>
              </a:ext>
            </a:extLst>
          </p:cNvPr>
          <p:cNvSpPr txBox="1"/>
          <p:nvPr/>
        </p:nvSpPr>
        <p:spPr>
          <a:xfrm>
            <a:off x="774883" y="1499191"/>
            <a:ext cx="10563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Dataset</a:t>
            </a:r>
            <a:r>
              <a:rPr lang="vi-VN" sz="2800" dirty="0"/>
              <a:t>: </a:t>
            </a:r>
            <a:r>
              <a:rPr lang="vi-VN" sz="2800" dirty="0">
                <a:hlinkClick r:id="rId2"/>
              </a:rPr>
              <a:t>https://github.com/rasbt/musicmood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Paper</a:t>
            </a:r>
            <a:r>
              <a:rPr lang="vi-VN" sz="2800" dirty="0"/>
              <a:t>: </a:t>
            </a:r>
            <a:r>
              <a:rPr lang="vi-VN" sz="2800" dirty="0">
                <a:hlinkClick r:id="rId3"/>
              </a:rPr>
              <a:t>https://arxiv.org/abs/1611.00138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err="1"/>
              <a:t>Method</a:t>
            </a:r>
            <a:r>
              <a:rPr lang="vi-VN" sz="2800" dirty="0"/>
              <a:t> </a:t>
            </a:r>
            <a:r>
              <a:rPr lang="vi-VN" sz="2800" dirty="0" err="1"/>
              <a:t>deeplearning</a:t>
            </a:r>
            <a:r>
              <a:rPr lang="vi-VN" sz="2800" dirty="0"/>
              <a:t>: </a:t>
            </a:r>
            <a:r>
              <a:rPr lang="vi-VN" sz="2800" dirty="0">
                <a:hlinkClick r:id="rId4"/>
              </a:rPr>
              <a:t>https://www.analyticsvidhya.com</a:t>
            </a:r>
            <a:endParaRPr lang="vi-V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850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17">
            <a:extLst>
              <a:ext uri="{FF2B5EF4-FFF2-40B4-BE49-F238E27FC236}">
                <a16:creationId xmlns:a16="http://schemas.microsoft.com/office/drawing/2014/main" id="{5FCD489F-80B4-4365-BFE5-2B71B2EF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97" y="0"/>
            <a:ext cx="6023158" cy="6709144"/>
          </a:xfrm>
          <a:prstGeom prst="rect">
            <a:avLst/>
          </a:prstGeom>
        </p:spPr>
      </p:pic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539" y="1174861"/>
            <a:ext cx="5953410" cy="1547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ZA" dirty="0"/>
              <a:t>Thank You</a:t>
            </a:r>
          </a:p>
        </p:txBody>
      </p: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4023A6CE-972C-4B2A-A7C2-2289049F7D37}"/>
              </a:ext>
            </a:extLst>
          </p:cNvPr>
          <p:cNvSpPr txBox="1">
            <a:spLocks/>
          </p:cNvSpPr>
          <p:nvPr/>
        </p:nvSpPr>
        <p:spPr>
          <a:xfrm>
            <a:off x="775437" y="2948191"/>
            <a:ext cx="4606522" cy="2534405"/>
          </a:xfrm>
          <a:prstGeom prst="rect">
            <a:avLst/>
          </a:prstGeom>
        </p:spPr>
        <p:txBody>
          <a:bodyPr/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NHÓM 4</a:t>
            </a:r>
          </a:p>
          <a:p>
            <a:pPr marL="0" indent="0">
              <a:buNone/>
            </a:pP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Nguyễn</a:t>
            </a: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Hoàng</a:t>
            </a: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 Tân</a:t>
            </a:r>
          </a:p>
          <a:p>
            <a:pPr marL="0" indent="0">
              <a:buNone/>
            </a:pP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Nguyễn</a:t>
            </a: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 Minh </a:t>
            </a: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Trí</a:t>
            </a:r>
            <a:endParaRPr lang="vi-VN" sz="2800" b="1" dirty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Đỗ</a:t>
            </a: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ea typeface="Adobe Gothic Std B" panose="020B0800000000000000" pitchFamily="34" charset="-128"/>
              </a:rPr>
              <a:t>Trí</a:t>
            </a: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 Nhân</a:t>
            </a:r>
          </a:p>
          <a:p>
            <a:pPr marL="0" indent="0">
              <a:buNone/>
            </a:pPr>
            <a:r>
              <a:rPr lang="vi-VN" sz="28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Huỳnh Thanh Vy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E9A54-CE4E-4445-8D77-71686015F240}"/>
              </a:ext>
            </a:extLst>
          </p:cNvPr>
          <p:cNvSpPr txBox="1"/>
          <p:nvPr/>
        </p:nvSpPr>
        <p:spPr>
          <a:xfrm>
            <a:off x="11080022" y="6603845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3F27A-4454-4C38-A92C-8F8F128600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1C0C75-F7FC-45B1-B346-B823EC9CB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71675"/>
              </p:ext>
            </p:extLst>
          </p:nvPr>
        </p:nvGraphicFramePr>
        <p:xfrm>
          <a:off x="558006" y="377833"/>
          <a:ext cx="11075988" cy="610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0CA5C5-C23B-4EB4-A520-80D823C70C49}"/>
              </a:ext>
            </a:extLst>
          </p:cNvPr>
          <p:cNvSpPr txBox="1"/>
          <p:nvPr/>
        </p:nvSpPr>
        <p:spPr>
          <a:xfrm>
            <a:off x="978694" y="542925"/>
            <a:ext cx="10234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000" b="1" dirty="0"/>
              <a:t>Break the objective into small objectives</a:t>
            </a:r>
          </a:p>
          <a:p>
            <a:pPr algn="ctr"/>
            <a:endParaRPr lang="en-GB" sz="4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20F98-A03A-4A33-8FCE-50D3DAB425D8}"/>
              </a:ext>
            </a:extLst>
          </p:cNvPr>
          <p:cNvSpPr txBox="1"/>
          <p:nvPr/>
        </p:nvSpPr>
        <p:spPr>
          <a:xfrm>
            <a:off x="10853928" y="6612821"/>
            <a:ext cx="116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chemeClr val="bg1"/>
                </a:solidFill>
              </a:rPr>
              <a:t>Nhóm</a:t>
            </a:r>
            <a:r>
              <a:rPr lang="en-GB" sz="1200" b="1" dirty="0">
                <a:solidFill>
                  <a:schemeClr val="bg1"/>
                </a:solidFill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43271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531279-90F8-49A7-8B07-CA4363C2D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B8531279-90F8-49A7-8B07-CA4363C2D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B8531279-90F8-49A7-8B07-CA4363C2D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3F0754-D2D4-41D1-A577-934014194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CF3F0754-D2D4-41D1-A577-934014194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F3F0754-D2D4-41D1-A577-934014194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91089E-71D8-4018-AD74-EB04A787B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0A91089E-71D8-4018-AD74-EB04A787B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A91089E-71D8-4018-AD74-EB04A787B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004-8352-47F0-B42F-C60AB82B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14" y="580776"/>
            <a:ext cx="2432957" cy="540000"/>
          </a:xfrm>
        </p:spPr>
        <p:txBody>
          <a:bodyPr/>
          <a:lstStyle/>
          <a:p>
            <a:r>
              <a:rPr lang="en-GB" b="1" dirty="0"/>
              <a:t>Heuristic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7A745-B007-4ABE-AD57-815CE82EAF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8A480-DF6A-44A0-BD9A-C5B8C630A035}"/>
              </a:ext>
            </a:extLst>
          </p:cNvPr>
          <p:cNvSpPr txBox="1"/>
          <p:nvPr/>
        </p:nvSpPr>
        <p:spPr>
          <a:xfrm>
            <a:off x="825365" y="2089582"/>
            <a:ext cx="1123440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/>
              <a:t>Step</a:t>
            </a:r>
            <a:r>
              <a:rPr lang="vi-VN" sz="2400" b="1" dirty="0"/>
              <a:t> 1:</a:t>
            </a:r>
            <a:r>
              <a:rPr lang="vi-VN" sz="2400" dirty="0"/>
              <a:t> </a:t>
            </a:r>
            <a:r>
              <a:rPr lang="vi-VN" sz="2400" dirty="0" err="1"/>
              <a:t>Find</a:t>
            </a:r>
            <a:r>
              <a:rPr lang="vi-VN" sz="2400" dirty="0"/>
              <a:t> the </a:t>
            </a:r>
            <a:r>
              <a:rPr lang="vi-VN" sz="2400" dirty="0" err="1"/>
              <a:t>similar</a:t>
            </a:r>
            <a:r>
              <a:rPr lang="vi-VN" sz="2400" dirty="0"/>
              <a:t> </a:t>
            </a:r>
            <a:r>
              <a:rPr lang="vi-VN" sz="2400" dirty="0" err="1"/>
              <a:t>project</a:t>
            </a:r>
            <a:r>
              <a:rPr lang="vi-VN" sz="2400" dirty="0"/>
              <a:t> </a:t>
            </a:r>
            <a:r>
              <a:rPr lang="vi-VN" sz="2400" dirty="0" err="1"/>
              <a:t>that</a:t>
            </a:r>
            <a:r>
              <a:rPr lang="vi-VN" sz="2400" dirty="0"/>
              <a:t> </a:t>
            </a:r>
            <a:r>
              <a:rPr lang="vi-VN" sz="2400" dirty="0" err="1"/>
              <a:t>have</a:t>
            </a:r>
            <a:r>
              <a:rPr lang="vi-VN" sz="2400" dirty="0"/>
              <a:t> a </a:t>
            </a:r>
            <a:r>
              <a:rPr lang="en-GB" sz="2400" dirty="0"/>
              <a:t>dataset.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/>
              <a:t>Step</a:t>
            </a:r>
            <a:r>
              <a:rPr lang="vi-VN" sz="2400" b="1" dirty="0"/>
              <a:t> 2:</a:t>
            </a:r>
            <a:r>
              <a:rPr lang="vi-VN" sz="2400" dirty="0"/>
              <a:t> 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R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eimplement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 the project to get the result 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as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 the first result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/>
              <a:t>Step</a:t>
            </a:r>
            <a:r>
              <a:rPr lang="vi-VN" sz="2400" b="1" dirty="0"/>
              <a:t> 3:</a:t>
            </a:r>
            <a:r>
              <a:rPr lang="vi-VN" sz="2400" dirty="0"/>
              <a:t> </a:t>
            </a:r>
            <a:r>
              <a:rPr lang="en-GB" sz="2400" dirty="0"/>
              <a:t>Classify music by our own method and get the second result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/>
              <a:t>Step</a:t>
            </a:r>
            <a:r>
              <a:rPr lang="vi-VN" sz="2400" b="1" dirty="0"/>
              <a:t> 4:</a:t>
            </a:r>
            <a:r>
              <a:rPr lang="vi-VN" sz="2400" dirty="0"/>
              <a:t> 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Compare</a:t>
            </a:r>
            <a:r>
              <a:rPr lang="vi-VN" sz="2400" dirty="0">
                <a:solidFill>
                  <a:schemeClr val="bg1"/>
                </a:solidFill>
                <a:highlight>
                  <a:srgbClr val="FFFF00"/>
                </a:highlight>
              </a:rPr>
              <a:t> the 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first result to the second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ED269-B173-4413-855A-2E025064FBE9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88500"/>
            <a:ext cx="11473200" cy="540000"/>
          </a:xfrm>
        </p:spPr>
        <p:txBody>
          <a:bodyPr/>
          <a:lstStyle/>
          <a:p>
            <a:pPr algn="ctr"/>
            <a:r>
              <a:rPr lang="en-ZA" sz="4800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072"/>
            <a:ext cx="11657829" cy="2245178"/>
          </a:xfrm>
        </p:spPr>
        <p:txBody>
          <a:bodyPr/>
          <a:lstStyle/>
          <a:p>
            <a:r>
              <a:rPr lang="en-GB" sz="2800" dirty="0">
                <a:latin typeface="+mn-lt"/>
              </a:rPr>
              <a:t>Feature analysis and metadata from</a:t>
            </a:r>
            <a:r>
              <a:rPr lang="en-GB" sz="2800" dirty="0"/>
              <a:t> </a:t>
            </a:r>
            <a:r>
              <a:rPr lang="en-GB" sz="2000" dirty="0"/>
              <a:t>Million Song Dataset </a:t>
            </a:r>
            <a:r>
              <a:rPr lang="en-GB" sz="2800" dirty="0">
                <a:latin typeface="+mn-lt"/>
              </a:rPr>
              <a:t>(</a:t>
            </a:r>
            <a:r>
              <a:rPr lang="en-GB" sz="2800" dirty="0">
                <a:latin typeface="+mn-lt"/>
                <a:hlinkClick r:id="rId2"/>
              </a:rPr>
              <a:t>The Echo Nest</a:t>
            </a:r>
            <a:r>
              <a:rPr lang="en-GB" sz="2800" dirty="0">
                <a:latin typeface="+mn-lt"/>
              </a:rPr>
              <a:t>) </a:t>
            </a:r>
          </a:p>
          <a:p>
            <a:r>
              <a:rPr lang="en-GB" sz="2800" dirty="0">
                <a:latin typeface="+mn-lt"/>
              </a:rPr>
              <a:t>1200 songs, 2 Mood, </a:t>
            </a:r>
            <a:r>
              <a:rPr lang="vi-VN" sz="2800" dirty="0" err="1">
                <a:latin typeface="+mn-lt"/>
              </a:rPr>
              <a:t>removed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all</a:t>
            </a:r>
            <a:r>
              <a:rPr lang="vi-VN" sz="2800" dirty="0">
                <a:latin typeface="+mn-lt"/>
              </a:rPr>
              <a:t> non-</a:t>
            </a:r>
            <a:r>
              <a:rPr lang="vi-VN" sz="2800" dirty="0" err="1">
                <a:latin typeface="+mn-lt"/>
              </a:rPr>
              <a:t>English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songs</a:t>
            </a:r>
            <a:endParaRPr lang="vi-VN" sz="2800" dirty="0">
              <a:latin typeface="+mn-lt"/>
            </a:endParaRPr>
          </a:p>
          <a:p>
            <a:pPr marL="0" indent="0">
              <a:buNone/>
            </a:pPr>
            <a:r>
              <a:rPr lang="vi-VN" sz="2800" dirty="0">
                <a:latin typeface="+mn-lt"/>
              </a:rPr>
              <a:t>   </a:t>
            </a:r>
            <a:r>
              <a:rPr lang="vi-VN" sz="2800" dirty="0" err="1">
                <a:latin typeface="+mn-lt"/>
              </a:rPr>
              <a:t>labeled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as</a:t>
            </a:r>
            <a:r>
              <a:rPr lang="vi-VN" sz="2800" dirty="0">
                <a:latin typeface="+mn-lt"/>
              </a:rPr>
              <a:t> </a:t>
            </a:r>
            <a:r>
              <a:rPr lang="vi-VN" sz="2800" b="1" dirty="0" err="1">
                <a:solidFill>
                  <a:srgbClr val="FFFF00"/>
                </a:solidFill>
                <a:latin typeface="+mn-lt"/>
              </a:rPr>
              <a:t>happy</a:t>
            </a:r>
            <a:r>
              <a:rPr lang="vi-VN" sz="2800" b="1" dirty="0">
                <a:solidFill>
                  <a:srgbClr val="FFFF00"/>
                </a:solidFill>
                <a:latin typeface="+mn-lt"/>
              </a:rPr>
              <a:t> </a:t>
            </a:r>
            <a:r>
              <a:rPr lang="vi-VN" sz="2800" b="1" dirty="0" err="1">
                <a:solidFill>
                  <a:srgbClr val="FFFF00"/>
                </a:solidFill>
                <a:latin typeface="+mn-lt"/>
              </a:rPr>
              <a:t>and</a:t>
            </a:r>
            <a:r>
              <a:rPr lang="vi-VN" sz="2800" b="1" dirty="0">
                <a:solidFill>
                  <a:srgbClr val="FFFF00"/>
                </a:solidFill>
                <a:latin typeface="+mn-lt"/>
              </a:rPr>
              <a:t> </a:t>
            </a:r>
            <a:r>
              <a:rPr lang="vi-VN" sz="2800" b="1" dirty="0" err="1">
                <a:solidFill>
                  <a:srgbClr val="FFFF00"/>
                </a:solidFill>
                <a:latin typeface="+mn-lt"/>
              </a:rPr>
              <a:t>sad</a:t>
            </a:r>
            <a:r>
              <a:rPr lang="vi-VN" sz="2800" b="1" dirty="0">
                <a:solidFill>
                  <a:srgbClr val="FFFF00"/>
                </a:solidFill>
                <a:latin typeface="+mn-lt"/>
              </a:rPr>
              <a:t>   </a:t>
            </a:r>
            <a:r>
              <a:rPr lang="vi-VN" sz="2000" dirty="0">
                <a:latin typeface="+mn-lt"/>
              </a:rPr>
              <a:t>(</a:t>
            </a:r>
            <a:r>
              <a:rPr lang="vi-VN" sz="2000" dirty="0" err="1">
                <a:latin typeface="+mn-lt"/>
              </a:rPr>
              <a:t>by</a:t>
            </a:r>
            <a:r>
              <a:rPr lang="vi-VN" sz="2000" dirty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Sebastian </a:t>
            </a:r>
            <a:r>
              <a:rPr lang="en-GB" sz="2000" dirty="0" err="1">
                <a:latin typeface="+mn-lt"/>
              </a:rPr>
              <a:t>Raschka</a:t>
            </a:r>
            <a:r>
              <a:rPr lang="vi-VN" sz="2000" dirty="0">
                <a:latin typeface="+mn-lt"/>
              </a:rPr>
              <a:t> </a:t>
            </a:r>
            <a:r>
              <a:rPr lang="vi-VN" sz="2000" dirty="0" err="1">
                <a:latin typeface="+mn-lt"/>
              </a:rPr>
              <a:t>University</a:t>
            </a:r>
            <a:r>
              <a:rPr lang="vi-VN" sz="2000" dirty="0">
                <a:latin typeface="+mn-lt"/>
              </a:rPr>
              <a:t> </a:t>
            </a:r>
            <a:r>
              <a:rPr lang="vi-VN" sz="2000" dirty="0" err="1">
                <a:latin typeface="+mn-lt"/>
              </a:rPr>
              <a:t>of</a:t>
            </a:r>
            <a:r>
              <a:rPr lang="vi-VN" sz="2000" dirty="0">
                <a:latin typeface="+mn-lt"/>
              </a:rPr>
              <a:t> </a:t>
            </a:r>
            <a:r>
              <a:rPr lang="vi-VN" sz="2000" dirty="0" err="1">
                <a:latin typeface="+mn-lt"/>
              </a:rPr>
              <a:t>Wisconsin-Madison</a:t>
            </a:r>
            <a:r>
              <a:rPr lang="vi-VN" sz="2000" dirty="0">
                <a:latin typeface="+mn-lt"/>
              </a:rPr>
              <a:t>)</a:t>
            </a:r>
            <a:br>
              <a:rPr lang="en-GB" sz="2800" dirty="0"/>
            </a:br>
            <a:endParaRPr lang="en-ZA" sz="2800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1AEB4-FCA2-4663-B56D-9CCAD5480E5B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D1534672-FFF9-4501-824D-0C597A1CC220}"/>
              </a:ext>
            </a:extLst>
          </p:cNvPr>
          <p:cNvSpPr/>
          <p:nvPr/>
        </p:nvSpPr>
        <p:spPr>
          <a:xfrm>
            <a:off x="3092902" y="4047435"/>
            <a:ext cx="2416628" cy="1150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Train: 1000 song</a:t>
            </a:r>
            <a:endParaRPr lang="vi-VN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CC1A5771-5C13-4578-B42D-C79CD1574911}"/>
              </a:ext>
            </a:extLst>
          </p:cNvPr>
          <p:cNvSpPr/>
          <p:nvPr/>
        </p:nvSpPr>
        <p:spPr>
          <a:xfrm>
            <a:off x="6682472" y="4047434"/>
            <a:ext cx="2416628" cy="11504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Validate</a:t>
            </a:r>
            <a:r>
              <a:rPr lang="en-US" dirty="0"/>
              <a:t>: 200 song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D051BF5-3422-4D8D-BB94-7816C6F4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540000"/>
            <a:ext cx="11473200" cy="540000"/>
          </a:xfrm>
        </p:spPr>
        <p:txBody>
          <a:bodyPr/>
          <a:lstStyle/>
          <a:p>
            <a:pPr algn="ctr"/>
            <a:r>
              <a:rPr lang="vi-VN" sz="4000" b="1" dirty="0" err="1"/>
              <a:t>Methodology</a:t>
            </a:r>
            <a:endParaRPr lang="en-GB" sz="4000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A2A22E8-A07C-4006-AD5E-7A158F646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Built upon on a Naive Bayes classifier</a:t>
            </a:r>
            <a:r>
              <a:rPr lang="vi-VN" sz="2800" dirty="0">
                <a:latin typeface="+mn-lt"/>
              </a:rPr>
              <a:t>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FC3317E-F088-4727-B784-6A03E05EC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260000"/>
            <a:ext cx="5580000" cy="360000"/>
          </a:xfrm>
        </p:spPr>
        <p:txBody>
          <a:bodyPr/>
          <a:lstStyle/>
          <a:p>
            <a:pPr algn="ctr"/>
            <a:r>
              <a:rPr lang="vi-VN" sz="3600" dirty="0" err="1">
                <a:solidFill>
                  <a:schemeClr val="tx1"/>
                </a:solidFill>
              </a:rPr>
              <a:t>Author’s</a:t>
            </a:r>
            <a:r>
              <a:rPr lang="vi-VN" sz="3600" dirty="0">
                <a:solidFill>
                  <a:schemeClr val="tx1"/>
                </a:solidFill>
              </a:rPr>
              <a:t> </a:t>
            </a:r>
            <a:r>
              <a:rPr lang="en-GB" sz="3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E4CEACF-15E1-466B-AD0A-CDEC2FBA01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800" dirty="0">
                <a:latin typeface="+mn-lt"/>
              </a:rPr>
              <a:t>Us</a:t>
            </a:r>
            <a:r>
              <a:rPr lang="vi-VN" sz="2800" dirty="0">
                <a:latin typeface="+mn-lt"/>
              </a:rPr>
              <a:t>e</a:t>
            </a:r>
            <a:r>
              <a:rPr lang="en-GB" sz="2800" dirty="0">
                <a:latin typeface="+mn-lt"/>
              </a:rPr>
              <a:t> both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audio features </a:t>
            </a:r>
            <a:r>
              <a:rPr lang="en-GB" sz="2800" dirty="0">
                <a:latin typeface="+mn-lt"/>
              </a:rPr>
              <a:t>and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lyrics</a:t>
            </a:r>
            <a:r>
              <a:rPr lang="en-GB" sz="2800" dirty="0">
                <a:latin typeface="+mn-lt"/>
              </a:rPr>
              <a:t> to </a:t>
            </a:r>
            <a:r>
              <a:rPr lang="vi-VN" sz="2800" dirty="0" err="1">
                <a:latin typeface="+mn-lt"/>
              </a:rPr>
              <a:t>measure</a:t>
            </a:r>
            <a:r>
              <a:rPr lang="vi-VN" sz="2800" dirty="0">
                <a:latin typeface="+mn-lt"/>
              </a:rPr>
              <a:t>.</a:t>
            </a:r>
          </a:p>
          <a:p>
            <a:r>
              <a:rPr lang="vi-VN" sz="2800" dirty="0" err="1">
                <a:latin typeface="+mn-lt"/>
              </a:rPr>
              <a:t>Try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manual</a:t>
            </a:r>
            <a:endParaRPr lang="vi-VN" sz="2800" dirty="0">
              <a:latin typeface="+mn-lt"/>
            </a:endParaRPr>
          </a:p>
          <a:p>
            <a:r>
              <a:rPr lang="vi-VN" sz="2800" dirty="0" err="1">
                <a:latin typeface="+mn-lt"/>
              </a:rPr>
              <a:t>Use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Deep</a:t>
            </a:r>
            <a:r>
              <a:rPr lang="vi-VN" sz="2800" dirty="0">
                <a:latin typeface="+mn-lt"/>
              </a:rPr>
              <a:t> </a:t>
            </a:r>
            <a:r>
              <a:rPr lang="vi-VN" sz="2800" dirty="0" err="1">
                <a:latin typeface="+mn-lt"/>
              </a:rPr>
              <a:t>learning</a:t>
            </a:r>
            <a:endParaRPr lang="vi-VN" sz="2800" dirty="0">
              <a:latin typeface="+mn-lt"/>
            </a:endParaRPr>
          </a:p>
          <a:p>
            <a:pPr marL="0" indent="0">
              <a:buNone/>
            </a:pPr>
            <a:endParaRPr lang="vi-VN" sz="2800" dirty="0">
              <a:latin typeface="+mn-lt"/>
            </a:endParaRPr>
          </a:p>
          <a:p>
            <a:endParaRPr lang="en-GB" sz="2800" dirty="0">
              <a:latin typeface="+mn-lt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D41772F-5FA8-49F5-8D07-FEFD5D0DE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3200" y="1260000"/>
            <a:ext cx="5580000" cy="360000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Our method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B7FF-BADF-4629-B627-DD74E169C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1A039B-C024-44D9-96DE-F7D63E4B2A0D}"/>
              </a:ext>
            </a:extLst>
          </p:cNvPr>
          <p:cNvSpPr/>
          <p:nvPr/>
        </p:nvSpPr>
        <p:spPr>
          <a:xfrm flipH="1">
            <a:off x="6096000" y="1260000"/>
            <a:ext cx="48861" cy="55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ACBCD-5F08-4D35-8C4A-E7398F97AC16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8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uild="p"/>
      <p:bldP spid="24" grpId="0" build="p"/>
      <p:bldP spid="23" grpId="0" build="p"/>
      <p:bldP spid="25" grpId="0" build="p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A2CA486-F9A8-4CD9-9D97-76167952D8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1842A65-99E8-4D3E-A595-91E53C8EAF1F}"/>
              </a:ext>
            </a:extLst>
          </p:cNvPr>
          <p:cNvSpPr/>
          <p:nvPr/>
        </p:nvSpPr>
        <p:spPr>
          <a:xfrm>
            <a:off x="4425043" y="2047562"/>
            <a:ext cx="34181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/>
              <a:t>Lyric</a:t>
            </a:r>
            <a:r>
              <a:rPr lang="vi-VN" sz="8000" b="1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870D0-0ADA-46F4-8BD1-0F59B75FDA4C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7" name="Hình chữ nhật: Góc Tròn 2">
            <a:extLst>
              <a:ext uri="{FF2B5EF4-FFF2-40B4-BE49-F238E27FC236}">
                <a16:creationId xmlns:a16="http://schemas.microsoft.com/office/drawing/2014/main" id="{079411A5-F9DE-47B4-B3F9-1B1E46134294}"/>
              </a:ext>
            </a:extLst>
          </p:cNvPr>
          <p:cNvSpPr/>
          <p:nvPr/>
        </p:nvSpPr>
        <p:spPr>
          <a:xfrm>
            <a:off x="4800098" y="3657913"/>
            <a:ext cx="2815389" cy="1150493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Downloaded from 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http://lyrics.wikia.com</a:t>
            </a:r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Base on metadata  </a:t>
            </a:r>
            <a:endParaRPr lang="vi-V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F710AC1A-FBAE-4E08-A01C-BCE63EBDD9B2}"/>
              </a:ext>
            </a:extLst>
          </p:cNvPr>
          <p:cNvSpPr/>
          <p:nvPr/>
        </p:nvSpPr>
        <p:spPr>
          <a:xfrm>
            <a:off x="3990770" y="1996615"/>
            <a:ext cx="2570979" cy="17226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0B7368BB-F2FA-405A-AA37-76ACB9B86C07}"/>
              </a:ext>
            </a:extLst>
          </p:cNvPr>
          <p:cNvSpPr/>
          <p:nvPr/>
        </p:nvSpPr>
        <p:spPr>
          <a:xfrm>
            <a:off x="493350" y="2441121"/>
            <a:ext cx="2154601" cy="120032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A063553-25EB-4E2E-AE26-36AED10A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93" y="1378290"/>
            <a:ext cx="5043008" cy="4101419"/>
          </a:xfrm>
          <a:prstGeom prst="rect">
            <a:avLst/>
          </a:prstGeom>
        </p:spPr>
      </p:pic>
      <p:sp>
        <p:nvSpPr>
          <p:cNvPr id="4" name="Title 20">
            <a:extLst>
              <a:ext uri="{FF2B5EF4-FFF2-40B4-BE49-F238E27FC236}">
                <a16:creationId xmlns:a16="http://schemas.microsoft.com/office/drawing/2014/main" id="{E89888E6-7870-4B28-9635-FABD61B9DD8C}"/>
              </a:ext>
            </a:extLst>
          </p:cNvPr>
          <p:cNvSpPr txBox="1">
            <a:spLocks/>
          </p:cNvSpPr>
          <p:nvPr/>
        </p:nvSpPr>
        <p:spPr>
          <a:xfrm>
            <a:off x="583159" y="2676067"/>
            <a:ext cx="2064792" cy="6404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chemeClr val="bg1"/>
                </a:solidFill>
              </a:rPr>
              <a:t>-</a:t>
            </a:r>
            <a:r>
              <a:rPr lang="en-GB" sz="2000" b="1" dirty="0" err="1">
                <a:solidFill>
                  <a:schemeClr val="bg1"/>
                </a:solidFill>
              </a:rPr>
              <a:t>Couter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Vecto</a:t>
            </a:r>
            <a:r>
              <a:rPr lang="vi-VN" sz="2000" b="1" dirty="0">
                <a:solidFill>
                  <a:schemeClr val="bg1"/>
                </a:solidFill>
              </a:rPr>
              <a:t>r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-TF-IDF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-</a:t>
            </a:r>
            <a:r>
              <a:rPr lang="en-US" sz="2000" b="1" dirty="0" err="1">
                <a:solidFill>
                  <a:schemeClr val="bg1"/>
                </a:solidFill>
              </a:rPr>
              <a:t>Ngram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BoW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D504F93F-05E0-4969-AF56-61E3C1AC53FA}"/>
              </a:ext>
            </a:extLst>
          </p:cNvPr>
          <p:cNvSpPr txBox="1">
            <a:spLocks/>
          </p:cNvSpPr>
          <p:nvPr/>
        </p:nvSpPr>
        <p:spPr>
          <a:xfrm>
            <a:off x="4157368" y="2217049"/>
            <a:ext cx="2570979" cy="15584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bg1"/>
                </a:solidFill>
              </a:rPr>
              <a:t>-Naïve Bayes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-Linear Classifier</a:t>
            </a:r>
          </a:p>
          <a:p>
            <a:r>
              <a:rPr lang="en-GB" sz="2000" dirty="0">
                <a:solidFill>
                  <a:schemeClr val="bg1"/>
                </a:solidFill>
              </a:rPr>
              <a:t>-SVM</a:t>
            </a:r>
          </a:p>
          <a:p>
            <a:r>
              <a:rPr lang="en-GB" sz="2000" dirty="0">
                <a:solidFill>
                  <a:schemeClr val="bg1"/>
                </a:solidFill>
              </a:rPr>
              <a:t>-Bagging</a:t>
            </a:r>
          </a:p>
          <a:p>
            <a:r>
              <a:rPr lang="en-GB" sz="2000" dirty="0">
                <a:solidFill>
                  <a:schemeClr val="bg1"/>
                </a:solidFill>
              </a:rPr>
              <a:t>-Boosting Model</a:t>
            </a:r>
          </a:p>
        </p:txBody>
      </p:sp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9DD14F01-4A1D-4343-866A-D6BBE22DF323}"/>
              </a:ext>
            </a:extLst>
          </p:cNvPr>
          <p:cNvSpPr/>
          <p:nvPr/>
        </p:nvSpPr>
        <p:spPr>
          <a:xfrm>
            <a:off x="2935447" y="2649758"/>
            <a:ext cx="898071" cy="41637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599339AD-C284-48EF-80AA-C878F25C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vi-VN" b="1" dirty="0" err="1"/>
              <a:t>Author</a:t>
            </a:r>
            <a:r>
              <a:rPr lang="vi-VN" b="1" dirty="0"/>
              <a:t> </a:t>
            </a:r>
            <a:r>
              <a:rPr lang="vi-VN" b="1" dirty="0" err="1"/>
              <a:t>Method</a:t>
            </a:r>
            <a:endParaRPr lang="en-GB" b="1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092964BC-F391-4528-B664-DD0D9352C9E4}"/>
              </a:ext>
            </a:extLst>
          </p:cNvPr>
          <p:cNvSpPr/>
          <p:nvPr/>
        </p:nvSpPr>
        <p:spPr>
          <a:xfrm>
            <a:off x="1315207" y="4280550"/>
            <a:ext cx="4055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/>
              <a:t>           PRE    88.89%</a:t>
            </a:r>
          </a:p>
          <a:p>
            <a:r>
              <a:rPr lang="vi-VN" sz="2400" dirty="0"/>
              <a:t>           ACC    72.5%</a:t>
            </a:r>
          </a:p>
          <a:p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R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eimplement</a:t>
            </a:r>
            <a:r>
              <a:rPr lang="vi-VN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base</a:t>
            </a:r>
            <a:r>
              <a:rPr lang="vi-VN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on</a:t>
            </a:r>
            <a:r>
              <a:rPr lang="vi-VN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vi-VN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paper</a:t>
            </a:r>
            <a:endParaRPr lang="vi-V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D7144-10C1-4E77-B434-DA9482DAC115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0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  <p:bldP spid="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C78BB539-23F8-4D03-B585-98E5996F1295}"/>
              </a:ext>
            </a:extLst>
          </p:cNvPr>
          <p:cNvSpPr/>
          <p:nvPr/>
        </p:nvSpPr>
        <p:spPr>
          <a:xfrm>
            <a:off x="1503193" y="4103407"/>
            <a:ext cx="2844369" cy="127362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5F8C8E31-722C-4CF6-9D1F-FC8A944ED43D}"/>
              </a:ext>
            </a:extLst>
          </p:cNvPr>
          <p:cNvSpPr/>
          <p:nvPr/>
        </p:nvSpPr>
        <p:spPr>
          <a:xfrm>
            <a:off x="1503194" y="1919115"/>
            <a:ext cx="2844369" cy="15003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E8D3BC45-B6DD-4034-8EFC-8747C110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04800"/>
            <a:ext cx="11473200" cy="595200"/>
          </a:xfrm>
        </p:spPr>
        <p:txBody>
          <a:bodyPr/>
          <a:lstStyle/>
          <a:p>
            <a:r>
              <a:rPr lang="vi-VN" sz="4000" b="1" dirty="0" err="1"/>
              <a:t>Manual</a:t>
            </a:r>
            <a:r>
              <a:rPr lang="vi-VN" sz="4000" b="1" dirty="0"/>
              <a:t> </a:t>
            </a:r>
            <a:r>
              <a:rPr lang="vi-VN" sz="4000" b="1" dirty="0" err="1"/>
              <a:t>method</a:t>
            </a:r>
            <a:r>
              <a:rPr lang="en-US" sz="4000" b="1" dirty="0"/>
              <a:t>: </a:t>
            </a:r>
            <a:r>
              <a:rPr lang="en-US" dirty="0">
                <a:solidFill>
                  <a:srgbClr val="FFFF00"/>
                </a:solidFill>
              </a:rPr>
              <a:t>lexicon-based 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AFEFD775-6D7B-4840-8B82-407F80C424AE}"/>
              </a:ext>
            </a:extLst>
          </p:cNvPr>
          <p:cNvSpPr txBox="1">
            <a:spLocks/>
          </p:cNvSpPr>
          <p:nvPr/>
        </p:nvSpPr>
        <p:spPr>
          <a:xfrm>
            <a:off x="1659087" y="2024277"/>
            <a:ext cx="2570979" cy="1299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chemeClr val="bg1"/>
                </a:solidFill>
              </a:rPr>
              <a:t>-Build </a:t>
            </a:r>
            <a:r>
              <a:rPr lang="en-GB" sz="2000" b="1" dirty="0" err="1">
                <a:solidFill>
                  <a:schemeClr val="bg1"/>
                </a:solidFill>
              </a:rPr>
              <a:t>Trie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-Add Song to </a:t>
            </a:r>
            <a:r>
              <a:rPr lang="en-GB" sz="2000" b="1" dirty="0" err="1">
                <a:solidFill>
                  <a:schemeClr val="bg1"/>
                </a:solidFill>
              </a:rPr>
              <a:t>Trie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-Check Test Song</a:t>
            </a:r>
            <a:endParaRPr lang="vi-VN" sz="2000" b="1" dirty="0">
              <a:solidFill>
                <a:schemeClr val="bg1"/>
              </a:solidFill>
            </a:endParaRPr>
          </a:p>
          <a:p>
            <a:endParaRPr lang="vi-VN" sz="2000" b="1" dirty="0">
              <a:solidFill>
                <a:schemeClr val="bg1"/>
              </a:solidFill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=&gt; 48 %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9F3B30AD-5E6F-40BA-943B-4B3F6D31904A}"/>
              </a:ext>
            </a:extLst>
          </p:cNvPr>
          <p:cNvSpPr/>
          <p:nvPr/>
        </p:nvSpPr>
        <p:spPr>
          <a:xfrm>
            <a:off x="5568041" y="1330622"/>
            <a:ext cx="2726872" cy="1598271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Happy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B8370C8B-7F37-4837-8D6C-DA6DC1122939}"/>
              </a:ext>
            </a:extLst>
          </p:cNvPr>
          <p:cNvSpPr/>
          <p:nvPr/>
        </p:nvSpPr>
        <p:spPr>
          <a:xfrm>
            <a:off x="9007928" y="1307457"/>
            <a:ext cx="2726872" cy="1598271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Sad</a:t>
            </a:r>
            <a:endParaRPr lang="vi-VN" sz="2800" dirty="0">
              <a:solidFill>
                <a:schemeClr val="bg1"/>
              </a:solidFill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5F48715F-ACE5-4C8C-98FC-C103583D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975" y="3791629"/>
            <a:ext cx="2143125" cy="2143125"/>
          </a:xfrm>
          <a:prstGeom prst="rect">
            <a:avLst/>
          </a:prstGeom>
        </p:spPr>
      </p:pic>
      <p:sp>
        <p:nvSpPr>
          <p:cNvPr id="15" name="Mũi tên: Xuống 14">
            <a:extLst>
              <a:ext uri="{FF2B5EF4-FFF2-40B4-BE49-F238E27FC236}">
                <a16:creationId xmlns:a16="http://schemas.microsoft.com/office/drawing/2014/main" id="{8B833A1B-0311-4C84-B9B0-C64B6436040D}"/>
              </a:ext>
            </a:extLst>
          </p:cNvPr>
          <p:cNvSpPr/>
          <p:nvPr/>
        </p:nvSpPr>
        <p:spPr>
          <a:xfrm rot="8968915">
            <a:off x="7890062" y="2990579"/>
            <a:ext cx="261257" cy="636814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Mũi tên: Xuống 15">
            <a:extLst>
              <a:ext uri="{FF2B5EF4-FFF2-40B4-BE49-F238E27FC236}">
                <a16:creationId xmlns:a16="http://schemas.microsoft.com/office/drawing/2014/main" id="{68451DBC-0DA7-40B6-BAC0-C60A08F5BAE2}"/>
              </a:ext>
            </a:extLst>
          </p:cNvPr>
          <p:cNvSpPr/>
          <p:nvPr/>
        </p:nvSpPr>
        <p:spPr>
          <a:xfrm rot="12594261">
            <a:off x="9347466" y="2980713"/>
            <a:ext cx="261257" cy="636814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A9191EC2-F4CF-4B52-A6A2-069E9650EE71}"/>
              </a:ext>
            </a:extLst>
          </p:cNvPr>
          <p:cNvSpPr txBox="1">
            <a:spLocks/>
          </p:cNvSpPr>
          <p:nvPr/>
        </p:nvSpPr>
        <p:spPr>
          <a:xfrm>
            <a:off x="1659085" y="4184072"/>
            <a:ext cx="2570979" cy="1086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bg1"/>
                </a:solidFill>
              </a:rPr>
              <a:t>-</a:t>
            </a:r>
            <a:r>
              <a:rPr lang="en-GB" sz="2000" dirty="0" err="1">
                <a:solidFill>
                  <a:schemeClr val="bg1"/>
                </a:solidFill>
              </a:rPr>
              <a:t>Stopword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-Balance Dataset</a:t>
            </a:r>
            <a:endParaRPr lang="vi-VN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=&gt;55%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2D42C7-D513-418E-A2E8-BEA2217A5DF7}"/>
              </a:ext>
            </a:extLst>
          </p:cNvPr>
          <p:cNvSpPr txBox="1"/>
          <p:nvPr/>
        </p:nvSpPr>
        <p:spPr>
          <a:xfrm>
            <a:off x="10782650" y="6611500"/>
            <a:ext cx="111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1200" b="1" dirty="0" err="1">
                <a:solidFill>
                  <a:schemeClr val="bg1"/>
                </a:solidFill>
              </a:rPr>
              <a:t>Nhóm</a:t>
            </a:r>
            <a:r>
              <a:rPr lang="vi-VN" sz="1200" b="1" dirty="0">
                <a:solidFill>
                  <a:schemeClr val="bg1"/>
                </a:solidFill>
              </a:rPr>
              <a:t> 4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7" grpId="0"/>
      <p:bldP spid="9" grpId="0" animBg="1"/>
      <p:bldP spid="10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b="1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BPL_Science Fair_SB - v7" id="{5C21205C-519C-4A9F-B53E-B01BF1365972}" vid="{0D2DFD3F-4D9A-4CAC-9654-5EA9CB3B9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7723E8-CA11-4015-BC53-032B2FE2BB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A11956-AEAD-4A48-933E-56D654569E2F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6dc4bcd6-49db-4c07-9060-8acfc67cef9f"/>
    <ds:schemaRef ds:uri="http://www.w3.org/XML/1998/namespace"/>
    <ds:schemaRef ds:uri="http://schemas.microsoft.com/sharepoint/v3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b0879af-3eba-417a-a55a-ffe6dcd6ca77"/>
  </ds:schemaRefs>
</ds:datastoreItem>
</file>

<file path=customXml/itemProps3.xml><?xml version="1.0" encoding="utf-8"?>
<ds:datastoreItem xmlns:ds="http://schemas.openxmlformats.org/officeDocument/2006/customXml" ds:itemID="{33D4DFDF-91A1-4C00-9887-052702EB0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189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.VnArial</vt:lpstr>
      <vt:lpstr>Arial</vt:lpstr>
      <vt:lpstr>Arial Black</vt:lpstr>
      <vt:lpstr>Calibri</vt:lpstr>
      <vt:lpstr>Times New Roman</vt:lpstr>
      <vt:lpstr>Tw Cen MT</vt:lpstr>
      <vt:lpstr>Verdana</vt:lpstr>
      <vt:lpstr>Wingdings</vt:lpstr>
      <vt:lpstr>Office Theme</vt:lpstr>
      <vt:lpstr>MUSIC MOOD CLASSIFICATION</vt:lpstr>
      <vt:lpstr>Motivation</vt:lpstr>
      <vt:lpstr>PowerPoint Presentation</vt:lpstr>
      <vt:lpstr>Heuristic</vt:lpstr>
      <vt:lpstr>Dataset</vt:lpstr>
      <vt:lpstr>Methodology</vt:lpstr>
      <vt:lpstr>PowerPoint Presentation</vt:lpstr>
      <vt:lpstr>Author Method</vt:lpstr>
      <vt:lpstr>Manual method: lexicon-based </vt:lpstr>
      <vt:lpstr>Deep Learning:</vt:lpstr>
      <vt:lpstr>PowerPoint Presentation</vt:lpstr>
      <vt:lpstr>             LSTM                                 GRU</vt:lpstr>
      <vt:lpstr>Model: CNN</vt:lpstr>
      <vt:lpstr>PowerPoint Presentation</vt:lpstr>
      <vt:lpstr>MFCC features  </vt:lpstr>
      <vt:lpstr>MFCC features retrive from dataset  </vt:lpstr>
      <vt:lpstr>Training model  </vt:lpstr>
      <vt:lpstr>Compare the results</vt:lpstr>
      <vt:lpstr> Our method Initial result  </vt:lpstr>
      <vt:lpstr> Our method Initial result  </vt:lpstr>
      <vt:lpstr>Let’s try it in real life  2 song to let the model predict Oasis – Morning Glory             49% sad Xi Guan Liang Ge Ren             80% sad        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2018-12-03T16:57:00Z</dcterms:created>
  <dcterms:modified xsi:type="dcterms:W3CDTF">2019-01-14T01:14:40Z</dcterms:modified>
</cp:coreProperties>
</file>